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536" r:id="rId3"/>
    <p:sldId id="733" r:id="rId4"/>
    <p:sldId id="734" r:id="rId5"/>
    <p:sldId id="735" r:id="rId6"/>
    <p:sldId id="736" r:id="rId7"/>
    <p:sldId id="739" r:id="rId8"/>
    <p:sldId id="740" r:id="rId9"/>
    <p:sldId id="686" r:id="rId10"/>
    <p:sldId id="737" r:id="rId11"/>
    <p:sldId id="732" r:id="rId12"/>
    <p:sldId id="691" r:id="rId13"/>
    <p:sldId id="690" r:id="rId14"/>
    <p:sldId id="593" r:id="rId15"/>
    <p:sldId id="595" r:id="rId16"/>
    <p:sldId id="697" r:id="rId17"/>
    <p:sldId id="699" r:id="rId18"/>
    <p:sldId id="704" r:id="rId19"/>
    <p:sldId id="741" r:id="rId20"/>
    <p:sldId id="742" r:id="rId21"/>
    <p:sldId id="618" r:id="rId22"/>
    <p:sldId id="619" r:id="rId23"/>
    <p:sldId id="746" r:id="rId24"/>
    <p:sldId id="745" r:id="rId25"/>
    <p:sldId id="621" r:id="rId26"/>
    <p:sldId id="623" r:id="rId27"/>
    <p:sldId id="622" r:id="rId28"/>
    <p:sldId id="624" r:id="rId29"/>
    <p:sldId id="744" r:id="rId30"/>
    <p:sldId id="743" r:id="rId31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99"/>
    <a:srgbClr val="FFCC66"/>
    <a:srgbClr val="E2E2F6"/>
    <a:srgbClr val="FFCCCC"/>
    <a:srgbClr val="CCECFF"/>
    <a:srgbClr val="CECEE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D83E0-3FCD-4297-B89E-97722BF93477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3AFD94E7-BA6F-41F3-B62D-42E7EF938A4A}">
      <dgm:prSet phldrT="[besedilo]" custT="1"/>
      <dgm:spPr>
        <a:solidFill>
          <a:srgbClr val="00B050"/>
        </a:solidFill>
      </dgm:spPr>
      <dgm:t>
        <a:bodyPr/>
        <a:lstStyle/>
        <a:p>
          <a:r>
            <a:rPr lang="sl-SI" sz="3200" b="1" dirty="0" err="1" smtClean="0">
              <a:solidFill>
                <a:schemeClr val="bg1"/>
              </a:solidFill>
              <a:latin typeface="Arial Rounded MT Bold" pitchFamily="34" charset="0"/>
            </a:rPr>
            <a:t>Kurikularne</a:t>
          </a:r>
          <a:r>
            <a:rPr lang="sl-SI" sz="3200" b="1" dirty="0" smtClean="0">
              <a:solidFill>
                <a:schemeClr val="bg1"/>
              </a:solidFill>
              <a:latin typeface="Arial Rounded MT Bold" pitchFamily="34" charset="0"/>
            </a:rPr>
            <a:t> povezave</a:t>
          </a:r>
          <a:endParaRPr lang="sl-SI" sz="3200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C505C94B-422A-4C22-B103-C31DFBBAAADC}" type="parTrans" cxnId="{0950C847-CAE6-49F7-AB31-1621D75DF876}">
      <dgm:prSet/>
      <dgm:spPr/>
      <dgm:t>
        <a:bodyPr/>
        <a:lstStyle/>
        <a:p>
          <a:endParaRPr lang="sl-SI"/>
        </a:p>
      </dgm:t>
    </dgm:pt>
    <dgm:pt modelId="{40152CCF-43DE-4B14-92A6-9683682F5B62}" type="sibTrans" cxnId="{0950C847-CAE6-49F7-AB31-1621D75DF876}">
      <dgm:prSet/>
      <dgm:spPr/>
      <dgm:t>
        <a:bodyPr/>
        <a:lstStyle/>
        <a:p>
          <a:endParaRPr lang="sl-SI"/>
        </a:p>
      </dgm:t>
    </dgm:pt>
    <dgm:pt modelId="{9B47FE00-A4A0-457F-9B34-484113F778F5}">
      <dgm:prSet phldrT="[besedilo]" custT="1"/>
      <dgm:spPr>
        <a:solidFill>
          <a:srgbClr val="CCFF99"/>
        </a:solidFill>
      </dgm:spPr>
      <dgm:t>
        <a:bodyPr/>
        <a:lstStyle/>
        <a:p>
          <a:r>
            <a:rPr lang="sl-SI" sz="3200" b="1" dirty="0" smtClean="0">
              <a:solidFill>
                <a:schemeClr val="tx1"/>
              </a:solidFill>
            </a:rPr>
            <a:t>Sodelovalno poučevanje</a:t>
          </a:r>
          <a:endParaRPr lang="sl-SI" sz="3200" b="1" dirty="0">
            <a:solidFill>
              <a:schemeClr val="tx1"/>
            </a:solidFill>
          </a:endParaRPr>
        </a:p>
      </dgm:t>
    </dgm:pt>
    <dgm:pt modelId="{B78455A6-9B6B-45D6-9BD2-C57130F74A0F}" type="parTrans" cxnId="{AFC37569-C0C1-4376-8A1A-92C92A1363A9}">
      <dgm:prSet/>
      <dgm:spPr/>
      <dgm:t>
        <a:bodyPr/>
        <a:lstStyle/>
        <a:p>
          <a:endParaRPr lang="sl-SI"/>
        </a:p>
      </dgm:t>
    </dgm:pt>
    <dgm:pt modelId="{65BB9CD3-5364-473A-9C7F-09A604C4CABD}" type="sibTrans" cxnId="{AFC37569-C0C1-4376-8A1A-92C92A1363A9}">
      <dgm:prSet/>
      <dgm:spPr/>
      <dgm:t>
        <a:bodyPr/>
        <a:lstStyle/>
        <a:p>
          <a:endParaRPr lang="sl-SI"/>
        </a:p>
      </dgm:t>
    </dgm:pt>
    <dgm:pt modelId="{0DE3519D-7A92-4BC4-A5BA-C5694D5D074F}" type="pres">
      <dgm:prSet presAssocID="{8B0D83E0-3FCD-4297-B89E-97722BF93477}" presName="diagram" presStyleCnt="0">
        <dgm:presLayoutVars>
          <dgm:dir/>
          <dgm:resizeHandles val="exact"/>
        </dgm:presLayoutVars>
      </dgm:prSet>
      <dgm:spPr/>
    </dgm:pt>
    <dgm:pt modelId="{6A111AF5-9DCB-45B9-9695-5F8E4720AA3E}" type="pres">
      <dgm:prSet presAssocID="{3AFD94E7-BA6F-41F3-B62D-42E7EF938A4A}" presName="arrow" presStyleLbl="node1" presStyleIdx="0" presStyleCnt="2" custScaleY="10011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7B95EE4-9E57-482F-9A47-6F250FE513AA}" type="pres">
      <dgm:prSet presAssocID="{9B47FE00-A4A0-457F-9B34-484113F778F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C6E1F4D-27F0-454B-91D9-731E9064F288}" type="presOf" srcId="{8B0D83E0-3FCD-4297-B89E-97722BF93477}" destId="{0DE3519D-7A92-4BC4-A5BA-C5694D5D074F}" srcOrd="0" destOrd="0" presId="urn:microsoft.com/office/officeart/2005/8/layout/arrow5"/>
    <dgm:cxn modelId="{B03877FE-270F-4280-8AAF-1A68C0E73175}" type="presOf" srcId="{3AFD94E7-BA6F-41F3-B62D-42E7EF938A4A}" destId="{6A111AF5-9DCB-45B9-9695-5F8E4720AA3E}" srcOrd="0" destOrd="0" presId="urn:microsoft.com/office/officeart/2005/8/layout/arrow5"/>
    <dgm:cxn modelId="{0950C847-CAE6-49F7-AB31-1621D75DF876}" srcId="{8B0D83E0-3FCD-4297-B89E-97722BF93477}" destId="{3AFD94E7-BA6F-41F3-B62D-42E7EF938A4A}" srcOrd="0" destOrd="0" parTransId="{C505C94B-422A-4C22-B103-C31DFBBAAADC}" sibTransId="{40152CCF-43DE-4B14-92A6-9683682F5B62}"/>
    <dgm:cxn modelId="{9FCD4C0D-9263-49FB-910E-AA6AF5350BAB}" type="presOf" srcId="{9B47FE00-A4A0-457F-9B34-484113F778F5}" destId="{67B95EE4-9E57-482F-9A47-6F250FE513AA}" srcOrd="0" destOrd="0" presId="urn:microsoft.com/office/officeart/2005/8/layout/arrow5"/>
    <dgm:cxn modelId="{AFC37569-C0C1-4376-8A1A-92C92A1363A9}" srcId="{8B0D83E0-3FCD-4297-B89E-97722BF93477}" destId="{9B47FE00-A4A0-457F-9B34-484113F778F5}" srcOrd="1" destOrd="0" parTransId="{B78455A6-9B6B-45D6-9BD2-C57130F74A0F}" sibTransId="{65BB9CD3-5364-473A-9C7F-09A604C4CABD}"/>
    <dgm:cxn modelId="{E88F5178-20D1-488F-88B7-231CFA47CB93}" type="presParOf" srcId="{0DE3519D-7A92-4BC4-A5BA-C5694D5D074F}" destId="{6A111AF5-9DCB-45B9-9695-5F8E4720AA3E}" srcOrd="0" destOrd="0" presId="urn:microsoft.com/office/officeart/2005/8/layout/arrow5"/>
    <dgm:cxn modelId="{3DBFA020-4881-43F8-977D-CBC9DB6ABFFD}" type="presParOf" srcId="{0DE3519D-7A92-4BC4-A5BA-C5694D5D074F}" destId="{67B95EE4-9E57-482F-9A47-6F250FE513A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1098C7-93BD-456C-B7F0-A3840D01440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6FE243BB-D0C4-4D2E-A03C-40F1B4FB5F1F}">
      <dgm:prSet phldrT="[besedilo]" custT="1"/>
      <dgm:spPr/>
      <dgm:t>
        <a:bodyPr/>
        <a:lstStyle/>
        <a:p>
          <a:r>
            <a:rPr lang="sl-SI" sz="2800" b="1" dirty="0" err="1" smtClean="0"/>
            <a:t>Kurikularne</a:t>
          </a:r>
          <a:r>
            <a:rPr lang="sl-SI" sz="2800" b="1" dirty="0" smtClean="0"/>
            <a:t> povezave</a:t>
          </a:r>
          <a:endParaRPr lang="sl-SI" sz="2800" b="1" dirty="0"/>
        </a:p>
      </dgm:t>
    </dgm:pt>
    <dgm:pt modelId="{E9E56713-66DE-4987-96F8-147ECC6F6C95}" type="parTrans" cxnId="{17641462-0DDB-465F-8200-130237FB214B}">
      <dgm:prSet/>
      <dgm:spPr/>
      <dgm:t>
        <a:bodyPr/>
        <a:lstStyle/>
        <a:p>
          <a:endParaRPr lang="sl-SI"/>
        </a:p>
      </dgm:t>
    </dgm:pt>
    <dgm:pt modelId="{2C970294-76DB-4795-96F1-2B5F1E31783D}" type="sibTrans" cxnId="{17641462-0DDB-465F-8200-130237FB214B}">
      <dgm:prSet/>
      <dgm:spPr/>
      <dgm:t>
        <a:bodyPr/>
        <a:lstStyle/>
        <a:p>
          <a:endParaRPr lang="sl-SI"/>
        </a:p>
      </dgm:t>
    </dgm:pt>
    <dgm:pt modelId="{54805AAB-EBA0-4587-BED2-CB70AEAAFB99}">
      <dgm:prSet phldrT="[besedilo]" custT="1"/>
      <dgm:spPr/>
      <dgm:t>
        <a:bodyPr/>
        <a:lstStyle/>
        <a:p>
          <a:r>
            <a:rPr lang="sl-SI" sz="2800" b="1" dirty="0" smtClean="0"/>
            <a:t>Sodelovalno poučevanje</a:t>
          </a:r>
          <a:endParaRPr lang="sl-SI" sz="2800" b="1" dirty="0"/>
        </a:p>
      </dgm:t>
    </dgm:pt>
    <dgm:pt modelId="{A4E4FF16-5F5C-4287-9F69-6FB543C12A23}" type="parTrans" cxnId="{4BE26F5E-9F33-4538-9CA7-32852C02AC5F}">
      <dgm:prSet/>
      <dgm:spPr/>
      <dgm:t>
        <a:bodyPr/>
        <a:lstStyle/>
        <a:p>
          <a:endParaRPr lang="sl-SI"/>
        </a:p>
      </dgm:t>
    </dgm:pt>
    <dgm:pt modelId="{70E29B21-C00B-405E-8A53-8CB6CD7FC8F3}" type="sibTrans" cxnId="{4BE26F5E-9F33-4538-9CA7-32852C02AC5F}">
      <dgm:prSet/>
      <dgm:spPr/>
      <dgm:t>
        <a:bodyPr/>
        <a:lstStyle/>
        <a:p>
          <a:endParaRPr lang="sl-SI"/>
        </a:p>
      </dgm:t>
    </dgm:pt>
    <dgm:pt modelId="{A28444DC-3206-4128-A14C-410B0D55DE17}" type="pres">
      <dgm:prSet presAssocID="{4F1098C7-93BD-456C-B7F0-A3840D014400}" presName="compositeShape" presStyleCnt="0">
        <dgm:presLayoutVars>
          <dgm:chMax val="2"/>
          <dgm:dir/>
          <dgm:resizeHandles val="exact"/>
        </dgm:presLayoutVars>
      </dgm:prSet>
      <dgm:spPr/>
    </dgm:pt>
    <dgm:pt modelId="{2756C106-1BB8-40E3-95D7-EB90A027DB8A}" type="pres">
      <dgm:prSet presAssocID="{4F1098C7-93BD-456C-B7F0-A3840D014400}" presName="ribbon" presStyleLbl="node1" presStyleIdx="0" presStyleCnt="1" custScaleX="186624" custLinFactNeighborX="0"/>
      <dgm:spPr>
        <a:solidFill>
          <a:srgbClr val="FF0000"/>
        </a:solidFill>
      </dgm:spPr>
    </dgm:pt>
    <dgm:pt modelId="{5785E53A-A2BE-43B2-BD45-B04A441FD123}" type="pres">
      <dgm:prSet presAssocID="{4F1098C7-93BD-456C-B7F0-A3840D014400}" presName="leftArrowText" presStyleLbl="node1" presStyleIdx="0" presStyleCnt="1" custScaleX="149913" custLinFactNeighborX="-53365" custLinFactNeighborY="275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5D991D9-5D91-4D65-BF56-1BC45859F496}" type="pres">
      <dgm:prSet presAssocID="{4F1098C7-93BD-456C-B7F0-A3840D014400}" presName="rightArrowText" presStyleLbl="node1" presStyleIdx="0" presStyleCnt="1" custScaleX="124852">
        <dgm:presLayoutVars>
          <dgm:chMax val="0"/>
          <dgm:bulletEnabled val="1"/>
        </dgm:presLayoutVars>
      </dgm:prSet>
      <dgm:spPr/>
    </dgm:pt>
  </dgm:ptLst>
  <dgm:cxnLst>
    <dgm:cxn modelId="{69CF7053-5FAD-4F93-99BF-2B320AFCA4BC}" type="presOf" srcId="{6FE243BB-D0C4-4D2E-A03C-40F1B4FB5F1F}" destId="{5785E53A-A2BE-43B2-BD45-B04A441FD123}" srcOrd="0" destOrd="0" presId="urn:microsoft.com/office/officeart/2005/8/layout/arrow6"/>
    <dgm:cxn modelId="{4BE26F5E-9F33-4538-9CA7-32852C02AC5F}" srcId="{4F1098C7-93BD-456C-B7F0-A3840D014400}" destId="{54805AAB-EBA0-4587-BED2-CB70AEAAFB99}" srcOrd="1" destOrd="0" parTransId="{A4E4FF16-5F5C-4287-9F69-6FB543C12A23}" sibTransId="{70E29B21-C00B-405E-8A53-8CB6CD7FC8F3}"/>
    <dgm:cxn modelId="{17641462-0DDB-465F-8200-130237FB214B}" srcId="{4F1098C7-93BD-456C-B7F0-A3840D014400}" destId="{6FE243BB-D0C4-4D2E-A03C-40F1B4FB5F1F}" srcOrd="0" destOrd="0" parTransId="{E9E56713-66DE-4987-96F8-147ECC6F6C95}" sibTransId="{2C970294-76DB-4795-96F1-2B5F1E31783D}"/>
    <dgm:cxn modelId="{A1E1F532-57A6-4E53-A750-0CD06A2CD8CB}" type="presOf" srcId="{54805AAB-EBA0-4587-BED2-CB70AEAAFB99}" destId="{C5D991D9-5D91-4D65-BF56-1BC45859F496}" srcOrd="0" destOrd="0" presId="urn:microsoft.com/office/officeart/2005/8/layout/arrow6"/>
    <dgm:cxn modelId="{943F5D2E-6BCB-44EB-A97A-1130C0712240}" type="presOf" srcId="{4F1098C7-93BD-456C-B7F0-A3840D014400}" destId="{A28444DC-3206-4128-A14C-410B0D55DE17}" srcOrd="0" destOrd="0" presId="urn:microsoft.com/office/officeart/2005/8/layout/arrow6"/>
    <dgm:cxn modelId="{835741AC-E227-4F59-A40E-DDC1A375DDE2}" type="presParOf" srcId="{A28444DC-3206-4128-A14C-410B0D55DE17}" destId="{2756C106-1BB8-40E3-95D7-EB90A027DB8A}" srcOrd="0" destOrd="0" presId="urn:microsoft.com/office/officeart/2005/8/layout/arrow6"/>
    <dgm:cxn modelId="{649A0B5D-734E-4A6B-B7AA-6BA1945A0AFE}" type="presParOf" srcId="{A28444DC-3206-4128-A14C-410B0D55DE17}" destId="{5785E53A-A2BE-43B2-BD45-B04A441FD123}" srcOrd="1" destOrd="0" presId="urn:microsoft.com/office/officeart/2005/8/layout/arrow6"/>
    <dgm:cxn modelId="{2341ED6E-947E-4449-9F27-DE1C7CEAF0BF}" type="presParOf" srcId="{A28444DC-3206-4128-A14C-410B0D55DE17}" destId="{C5D991D9-5D91-4D65-BF56-1BC45859F49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4774C8-8FD2-4050-8711-7B87E91EFBB4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AB7D388-303B-4D28-9FF0-B079A67AC0B6}">
      <dgm:prSet phldrT="[besedil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l-SI" sz="6000" b="1" dirty="0" smtClean="0">
              <a:solidFill>
                <a:schemeClr val="accent6"/>
              </a:solidFill>
              <a:latin typeface="Arial Rounded MT Bold" pitchFamily="34" charset="0"/>
            </a:rPr>
            <a:t>timsko delo</a:t>
          </a:r>
          <a:endParaRPr lang="sl-SI" sz="6000" b="1" dirty="0">
            <a:solidFill>
              <a:schemeClr val="accent6"/>
            </a:solidFill>
            <a:latin typeface="Arial Rounded MT Bold" pitchFamily="34" charset="0"/>
          </a:endParaRPr>
        </a:p>
      </dgm:t>
    </dgm:pt>
    <dgm:pt modelId="{0BA71118-9788-4126-ABC6-07841729F435}" type="parTrans" cxnId="{FB1597BE-B31C-4ADB-BBC9-5A4E86AC0CE7}">
      <dgm:prSet/>
      <dgm:spPr/>
      <dgm:t>
        <a:bodyPr/>
        <a:lstStyle/>
        <a:p>
          <a:endParaRPr lang="sl-SI"/>
        </a:p>
      </dgm:t>
    </dgm:pt>
    <dgm:pt modelId="{2BF33EF7-C033-4DF9-9BA0-3C89F28CA37C}" type="sibTrans" cxnId="{FB1597BE-B31C-4ADB-BBC9-5A4E86AC0CE7}">
      <dgm:prSet/>
      <dgm:spPr/>
      <dgm:t>
        <a:bodyPr/>
        <a:lstStyle/>
        <a:p>
          <a:endParaRPr lang="sl-SI"/>
        </a:p>
      </dgm:t>
    </dgm:pt>
    <dgm:pt modelId="{1F1FDB31-1538-48E3-8AF9-6C325FF52BE7}">
      <dgm:prSet phldrT="[besedilo]" custT="1"/>
      <dgm:spPr>
        <a:solidFill>
          <a:schemeClr val="accent6"/>
        </a:solidFill>
      </dgm:spPr>
      <dgm:t>
        <a:bodyPr/>
        <a:lstStyle/>
        <a:p>
          <a:r>
            <a:rPr lang="sl-SI" sz="4800" b="1" dirty="0" smtClean="0">
              <a:solidFill>
                <a:schemeClr val="bg1"/>
              </a:solidFill>
              <a:latin typeface="Arial Rounded MT Bold" pitchFamily="34" charset="0"/>
            </a:rPr>
            <a:t>sodelovalno poučevanje</a:t>
          </a:r>
          <a:endParaRPr lang="sl-SI" sz="4800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DBE4FCA5-AD82-4464-8F50-014A968E5045}" type="parTrans" cxnId="{B2AD47E1-D2DB-438F-869A-481320CE8A77}">
      <dgm:prSet/>
      <dgm:spPr/>
      <dgm:t>
        <a:bodyPr/>
        <a:lstStyle/>
        <a:p>
          <a:endParaRPr lang="sl-SI"/>
        </a:p>
      </dgm:t>
    </dgm:pt>
    <dgm:pt modelId="{E7B03194-1A75-4386-82F6-52B6AAB4613D}" type="sibTrans" cxnId="{B2AD47E1-D2DB-438F-869A-481320CE8A77}">
      <dgm:prSet/>
      <dgm:spPr/>
      <dgm:t>
        <a:bodyPr/>
        <a:lstStyle/>
        <a:p>
          <a:endParaRPr lang="sl-SI"/>
        </a:p>
      </dgm:t>
    </dgm:pt>
    <dgm:pt modelId="{AC6BF4BE-F9D4-43D6-BD72-5E41299DB8CC}">
      <dgm:prSet phldrT="[besedilo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l-SI" i="1" dirty="0" smtClean="0">
              <a:solidFill>
                <a:schemeClr val="accent6"/>
              </a:solidFill>
            </a:rPr>
            <a:t>drugo</a:t>
          </a:r>
          <a:endParaRPr lang="sl-SI" i="1" dirty="0">
            <a:solidFill>
              <a:schemeClr val="accent6"/>
            </a:solidFill>
          </a:endParaRPr>
        </a:p>
      </dgm:t>
    </dgm:pt>
    <dgm:pt modelId="{38DB0AE7-446E-4BCD-A36A-D6189BCF13CB}" type="parTrans" cxnId="{781038C7-A2C6-4085-B62F-87AF11C575A5}">
      <dgm:prSet/>
      <dgm:spPr/>
      <dgm:t>
        <a:bodyPr/>
        <a:lstStyle/>
        <a:p>
          <a:endParaRPr lang="sl-SI"/>
        </a:p>
      </dgm:t>
    </dgm:pt>
    <dgm:pt modelId="{DE7EFD46-8A38-46B1-8051-36E24E4CE708}" type="sibTrans" cxnId="{781038C7-A2C6-4085-B62F-87AF11C575A5}">
      <dgm:prSet/>
      <dgm:spPr/>
      <dgm:t>
        <a:bodyPr/>
        <a:lstStyle/>
        <a:p>
          <a:endParaRPr lang="sl-SI"/>
        </a:p>
      </dgm:t>
    </dgm:pt>
    <dgm:pt modelId="{E325E3AF-F3C5-473C-953D-4124E827DC2F}">
      <dgm:prSet phldrT="[besedilo]"/>
      <dgm:spPr>
        <a:solidFill>
          <a:schemeClr val="accent6"/>
        </a:solidFill>
      </dgm:spPr>
      <dgm:t>
        <a:bodyPr/>
        <a:lstStyle/>
        <a:p>
          <a:r>
            <a:rPr lang="sl-SI" b="1" dirty="0" smtClean="0">
              <a:solidFill>
                <a:schemeClr val="bg1"/>
              </a:solidFill>
              <a:latin typeface="Arial Rounded MT Bold" pitchFamily="34" charset="0"/>
            </a:rPr>
            <a:t>TIMSKO POUČEVANJE</a:t>
          </a:r>
          <a:endParaRPr lang="sl-SI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36332AC1-48B2-4585-B857-18CE11A894EB}" type="parTrans" cxnId="{890FE432-A192-43AC-A910-0DADE9C4AFEF}">
      <dgm:prSet/>
      <dgm:spPr/>
      <dgm:t>
        <a:bodyPr/>
        <a:lstStyle/>
        <a:p>
          <a:endParaRPr lang="sl-SI"/>
        </a:p>
      </dgm:t>
    </dgm:pt>
    <dgm:pt modelId="{FAA6C480-C6B0-43A9-9ED8-1AE435AB1928}" type="sibTrans" cxnId="{890FE432-A192-43AC-A910-0DADE9C4AFEF}">
      <dgm:prSet/>
      <dgm:spPr/>
      <dgm:t>
        <a:bodyPr/>
        <a:lstStyle/>
        <a:p>
          <a:endParaRPr lang="sl-SI"/>
        </a:p>
      </dgm:t>
    </dgm:pt>
    <dgm:pt modelId="{74FF0DEB-F2A4-4886-B5D4-DF800D73D0AC}">
      <dgm:prSet phldrT="[besedilo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l-SI" i="1" dirty="0" smtClean="0">
              <a:solidFill>
                <a:schemeClr val="accent6"/>
              </a:solidFill>
            </a:rPr>
            <a:t>drugo</a:t>
          </a:r>
          <a:endParaRPr lang="sl-SI" i="1" dirty="0">
            <a:solidFill>
              <a:schemeClr val="accent6"/>
            </a:solidFill>
          </a:endParaRPr>
        </a:p>
      </dgm:t>
    </dgm:pt>
    <dgm:pt modelId="{37A62763-E111-4364-B32C-1928C9BBEFCE}" type="parTrans" cxnId="{6A6E6324-4CCE-45FF-8831-958571A80E05}">
      <dgm:prSet/>
      <dgm:spPr/>
      <dgm:t>
        <a:bodyPr/>
        <a:lstStyle/>
        <a:p>
          <a:endParaRPr lang="sl-SI"/>
        </a:p>
      </dgm:t>
    </dgm:pt>
    <dgm:pt modelId="{406542CD-2E17-447A-BE7E-72C1971014B0}" type="sibTrans" cxnId="{6A6E6324-4CCE-45FF-8831-958571A80E05}">
      <dgm:prSet/>
      <dgm:spPr/>
      <dgm:t>
        <a:bodyPr/>
        <a:lstStyle/>
        <a:p>
          <a:endParaRPr lang="sl-SI"/>
        </a:p>
      </dgm:t>
    </dgm:pt>
    <dgm:pt modelId="{DB67DCC0-E347-4453-A7D6-B35417B0F8E1}">
      <dgm:prSet phldrT="[besedilo]"/>
      <dgm:spPr>
        <a:solidFill>
          <a:schemeClr val="accent6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sl-SI" i="1" dirty="0" smtClean="0">
              <a:solidFill>
                <a:schemeClr val="accent6"/>
              </a:solidFill>
            </a:rPr>
            <a:t>drugo</a:t>
          </a:r>
          <a:endParaRPr lang="sl-SI" i="1" dirty="0">
            <a:solidFill>
              <a:schemeClr val="accent6"/>
            </a:solidFill>
          </a:endParaRPr>
        </a:p>
      </dgm:t>
    </dgm:pt>
    <dgm:pt modelId="{D3E36668-5D5E-4069-9B39-E6D371596FD7}" type="parTrans" cxnId="{23C584FD-9A61-4C33-BE27-227D923A03AC}">
      <dgm:prSet/>
      <dgm:spPr/>
      <dgm:t>
        <a:bodyPr/>
        <a:lstStyle/>
        <a:p>
          <a:endParaRPr lang="sl-SI"/>
        </a:p>
      </dgm:t>
    </dgm:pt>
    <dgm:pt modelId="{ECE51C89-FD4E-4756-A4A0-89B4370C1130}" type="sibTrans" cxnId="{23C584FD-9A61-4C33-BE27-227D923A03AC}">
      <dgm:prSet/>
      <dgm:spPr/>
      <dgm:t>
        <a:bodyPr/>
        <a:lstStyle/>
        <a:p>
          <a:endParaRPr lang="sl-SI"/>
        </a:p>
      </dgm:t>
    </dgm:pt>
    <dgm:pt modelId="{C3925AE2-B0E5-4547-B226-173E6827C596}">
      <dgm:prSet custT="1"/>
      <dgm:spPr>
        <a:solidFill>
          <a:srgbClr val="C00000"/>
        </a:solidFill>
      </dgm:spPr>
      <dgm:t>
        <a:bodyPr/>
        <a:lstStyle/>
        <a:p>
          <a:r>
            <a:rPr lang="sl-SI" sz="2200" b="1" dirty="0" smtClean="0">
              <a:solidFill>
                <a:schemeClr val="bg1"/>
              </a:solidFill>
              <a:latin typeface="Arial Rounded MT Bold" pitchFamily="34" charset="0"/>
            </a:rPr>
            <a:t>timsko</a:t>
          </a:r>
          <a:r>
            <a:rPr lang="sl-SI" sz="2200" b="1" dirty="0" smtClean="0">
              <a:solidFill>
                <a:srgbClr val="C00000"/>
              </a:solidFill>
              <a:latin typeface="Arial Rounded MT Bold" pitchFamily="34" charset="0"/>
            </a:rPr>
            <a:t> </a:t>
          </a:r>
          <a:r>
            <a:rPr lang="sl-SI" sz="2200" b="1" dirty="0" smtClean="0">
              <a:solidFill>
                <a:schemeClr val="bg1"/>
              </a:solidFill>
              <a:latin typeface="Arial Rounded MT Bold" pitchFamily="34" charset="0"/>
            </a:rPr>
            <a:t>poučevanje tipa A</a:t>
          </a:r>
        </a:p>
        <a:p>
          <a:r>
            <a:rPr lang="sl-SI" sz="2000" b="1" dirty="0" smtClean="0">
              <a:solidFill>
                <a:schemeClr val="bg1"/>
              </a:solidFill>
              <a:latin typeface="Arial Rounded MT Bold" pitchFamily="34" charset="0"/>
            </a:rPr>
            <a:t>(interaktivno</a:t>
          </a:r>
          <a:r>
            <a:rPr lang="sl-SI" sz="2000" b="1" dirty="0" smtClean="0">
              <a:solidFill>
                <a:srgbClr val="C00000"/>
              </a:solidFill>
              <a:latin typeface="Arial Rounded MT Bold" pitchFamily="34" charset="0"/>
            </a:rPr>
            <a:t>)</a:t>
          </a:r>
          <a:endParaRPr lang="sl-SI" sz="2000" b="1" dirty="0">
            <a:solidFill>
              <a:srgbClr val="C00000"/>
            </a:solidFill>
            <a:latin typeface="Arial Rounded MT Bold" pitchFamily="34" charset="0"/>
          </a:endParaRPr>
        </a:p>
      </dgm:t>
    </dgm:pt>
    <dgm:pt modelId="{37850F71-6123-40B2-958A-1BBFCCF55AB5}" type="parTrans" cxnId="{45AB5FD4-5C98-4FE5-985B-D9D1AE486EB2}">
      <dgm:prSet/>
      <dgm:spPr/>
      <dgm:t>
        <a:bodyPr/>
        <a:lstStyle/>
        <a:p>
          <a:endParaRPr lang="sl-SI"/>
        </a:p>
      </dgm:t>
    </dgm:pt>
    <dgm:pt modelId="{862DC6F3-3016-4318-8FF6-210D24292D5A}" type="sibTrans" cxnId="{45AB5FD4-5C98-4FE5-985B-D9D1AE486EB2}">
      <dgm:prSet/>
      <dgm:spPr/>
      <dgm:t>
        <a:bodyPr/>
        <a:lstStyle/>
        <a:p>
          <a:endParaRPr lang="sl-SI"/>
        </a:p>
      </dgm:t>
    </dgm:pt>
    <dgm:pt modelId="{CC4609CC-E60C-438D-AB87-9DD691A87E96}">
      <dgm:prSet custT="1"/>
      <dgm:spPr>
        <a:solidFill>
          <a:schemeClr val="accent6"/>
        </a:solidFill>
      </dgm:spPr>
      <dgm:t>
        <a:bodyPr/>
        <a:lstStyle/>
        <a:p>
          <a:r>
            <a:rPr lang="sl-SI" sz="2200" b="1" dirty="0" smtClean="0">
              <a:solidFill>
                <a:schemeClr val="bg1"/>
              </a:solidFill>
              <a:latin typeface="Arial Rounded MT Bold" pitchFamily="34" charset="0"/>
            </a:rPr>
            <a:t>timsko poučevanje tipa B</a:t>
          </a:r>
        </a:p>
        <a:p>
          <a:r>
            <a:rPr lang="sl-SI" sz="1900" b="1" dirty="0" smtClean="0">
              <a:solidFill>
                <a:schemeClr val="bg1"/>
              </a:solidFill>
              <a:latin typeface="Arial Rounded MT Bold" pitchFamily="34" charset="0"/>
            </a:rPr>
            <a:t>( …rotacijsko)</a:t>
          </a:r>
          <a:endParaRPr lang="sl-SI" sz="1900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99A5F6CF-EE5E-4B53-BC37-5CCEE4965631}" type="parTrans" cxnId="{62CBAC81-9443-4965-B7C2-DB5BB1608728}">
      <dgm:prSet/>
      <dgm:spPr/>
      <dgm:t>
        <a:bodyPr/>
        <a:lstStyle/>
        <a:p>
          <a:endParaRPr lang="sl-SI"/>
        </a:p>
      </dgm:t>
    </dgm:pt>
    <dgm:pt modelId="{0B36A2C9-6E88-44B1-A63E-61777CCFD5AE}" type="sibTrans" cxnId="{62CBAC81-9443-4965-B7C2-DB5BB1608728}">
      <dgm:prSet/>
      <dgm:spPr/>
      <dgm:t>
        <a:bodyPr/>
        <a:lstStyle/>
        <a:p>
          <a:endParaRPr lang="sl-SI"/>
        </a:p>
      </dgm:t>
    </dgm:pt>
    <dgm:pt modelId="{00E2EE14-CAB8-4F6B-B4B4-7B1EC8D3ADAC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l-SI" b="0" i="1" dirty="0" smtClean="0">
              <a:solidFill>
                <a:schemeClr val="accent6"/>
              </a:solidFill>
            </a:rPr>
            <a:t>drugo</a:t>
          </a:r>
          <a:endParaRPr lang="sl-SI" b="0" i="1" dirty="0">
            <a:solidFill>
              <a:schemeClr val="accent6"/>
            </a:solidFill>
          </a:endParaRPr>
        </a:p>
      </dgm:t>
    </dgm:pt>
    <dgm:pt modelId="{74984A4D-D99D-4184-8B2F-68155DCAE62A}" type="parTrans" cxnId="{382AA949-A33B-4F07-B79D-AD9730E22209}">
      <dgm:prSet/>
      <dgm:spPr/>
      <dgm:t>
        <a:bodyPr/>
        <a:lstStyle/>
        <a:p>
          <a:endParaRPr lang="sl-SI"/>
        </a:p>
      </dgm:t>
    </dgm:pt>
    <dgm:pt modelId="{1157DFFD-0BF2-41AA-B6F3-2FD2EA9935E0}" type="sibTrans" cxnId="{382AA949-A33B-4F07-B79D-AD9730E22209}">
      <dgm:prSet/>
      <dgm:spPr/>
      <dgm:t>
        <a:bodyPr/>
        <a:lstStyle/>
        <a:p>
          <a:endParaRPr lang="sl-SI"/>
        </a:p>
      </dgm:t>
    </dgm:pt>
    <dgm:pt modelId="{971FC634-4097-4688-A097-3EC6A9C5B01E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l-SI" i="1" dirty="0" smtClean="0">
              <a:solidFill>
                <a:schemeClr val="accent6"/>
              </a:solidFill>
            </a:rPr>
            <a:t>drugo</a:t>
          </a:r>
          <a:endParaRPr lang="sl-SI" i="1" dirty="0">
            <a:solidFill>
              <a:schemeClr val="accent6"/>
            </a:solidFill>
          </a:endParaRPr>
        </a:p>
      </dgm:t>
    </dgm:pt>
    <dgm:pt modelId="{E144DC80-CD6E-45FA-867D-8782BD363CF9}" type="parTrans" cxnId="{00A366B7-8717-4CE5-AD20-28844712FD52}">
      <dgm:prSet/>
      <dgm:spPr/>
      <dgm:t>
        <a:bodyPr/>
        <a:lstStyle/>
        <a:p>
          <a:endParaRPr lang="sl-SI"/>
        </a:p>
      </dgm:t>
    </dgm:pt>
    <dgm:pt modelId="{A0139032-BA34-41A6-8AC8-CF96355D006B}" type="sibTrans" cxnId="{00A366B7-8717-4CE5-AD20-28844712FD52}">
      <dgm:prSet/>
      <dgm:spPr/>
      <dgm:t>
        <a:bodyPr/>
        <a:lstStyle/>
        <a:p>
          <a:endParaRPr lang="sl-SI"/>
        </a:p>
      </dgm:t>
    </dgm:pt>
    <dgm:pt modelId="{03FA0852-4DC9-44FF-BC7B-E573A8D2F09A}" type="pres">
      <dgm:prSet presAssocID="{794774C8-8FD2-4050-8711-7B87E91EFBB4}" presName="Name0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EB8BE9C8-C4AC-421C-AAAC-564585485ED9}" type="pres">
      <dgm:prSet presAssocID="{FAB7D388-303B-4D28-9FF0-B079A67AC0B6}" presName="vertOne" presStyleCnt="0"/>
      <dgm:spPr/>
    </dgm:pt>
    <dgm:pt modelId="{F571B1C6-5045-45D1-8540-8A94F6E10291}" type="pres">
      <dgm:prSet presAssocID="{FAB7D388-303B-4D28-9FF0-B079A67AC0B6}" presName="txOne" presStyleLbl="node0" presStyleIdx="0" presStyleCnt="1" custScaleY="54968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9E8E6A2E-754B-4453-BEED-211C5BC08FF4}" type="pres">
      <dgm:prSet presAssocID="{FAB7D388-303B-4D28-9FF0-B079A67AC0B6}" presName="parTransOne" presStyleCnt="0"/>
      <dgm:spPr/>
    </dgm:pt>
    <dgm:pt modelId="{C09D60F0-9482-458E-A4A5-7629235E0FC9}" type="pres">
      <dgm:prSet presAssocID="{FAB7D388-303B-4D28-9FF0-B079A67AC0B6}" presName="horzOne" presStyleCnt="0"/>
      <dgm:spPr/>
    </dgm:pt>
    <dgm:pt modelId="{C1130F3D-512F-48D3-B211-C014AABB27F1}" type="pres">
      <dgm:prSet presAssocID="{1F1FDB31-1538-48E3-8AF9-6C325FF52BE7}" presName="vertTwo" presStyleCnt="0"/>
      <dgm:spPr/>
    </dgm:pt>
    <dgm:pt modelId="{18CA6CF4-2602-47C4-93A0-E6528B1F3A38}" type="pres">
      <dgm:prSet presAssocID="{1F1FDB31-1538-48E3-8AF9-6C325FF52BE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D7900450-3D6D-4F2B-BC5F-052C2FB5A207}" type="pres">
      <dgm:prSet presAssocID="{1F1FDB31-1538-48E3-8AF9-6C325FF52BE7}" presName="parTransTwo" presStyleCnt="0"/>
      <dgm:spPr/>
    </dgm:pt>
    <dgm:pt modelId="{0F926618-161C-4882-B255-80334F665338}" type="pres">
      <dgm:prSet presAssocID="{1F1FDB31-1538-48E3-8AF9-6C325FF52BE7}" presName="horzTwo" presStyleCnt="0"/>
      <dgm:spPr/>
    </dgm:pt>
    <dgm:pt modelId="{B9A1D2ED-781C-4B35-9771-EBE1F0CB0A6F}" type="pres">
      <dgm:prSet presAssocID="{AC6BF4BE-F9D4-43D6-BD72-5E41299DB8CC}" presName="vertThree" presStyleCnt="0"/>
      <dgm:spPr/>
    </dgm:pt>
    <dgm:pt modelId="{457388AF-1415-477A-ACB0-C20B5C9696E7}" type="pres">
      <dgm:prSet presAssocID="{AC6BF4BE-F9D4-43D6-BD72-5E41299DB8C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4EEC1BA8-102B-4280-AD97-F0E26CA219DA}" type="pres">
      <dgm:prSet presAssocID="{AC6BF4BE-F9D4-43D6-BD72-5E41299DB8CC}" presName="parTransThree" presStyleCnt="0"/>
      <dgm:spPr/>
    </dgm:pt>
    <dgm:pt modelId="{D11D133B-3550-41B3-A905-D37817023E2B}" type="pres">
      <dgm:prSet presAssocID="{AC6BF4BE-F9D4-43D6-BD72-5E41299DB8CC}" presName="horzThree" presStyleCnt="0"/>
      <dgm:spPr/>
    </dgm:pt>
    <dgm:pt modelId="{5A1A3115-6534-4398-9B36-1A94976BE070}" type="pres">
      <dgm:prSet presAssocID="{00E2EE14-CAB8-4F6B-B4B4-7B1EC8D3ADAC}" presName="vertFour" presStyleCnt="0">
        <dgm:presLayoutVars>
          <dgm:chPref val="3"/>
        </dgm:presLayoutVars>
      </dgm:prSet>
      <dgm:spPr/>
    </dgm:pt>
    <dgm:pt modelId="{A6C4E406-9FD8-4565-87F1-2E0EEFD6DFFD}" type="pres">
      <dgm:prSet presAssocID="{00E2EE14-CAB8-4F6B-B4B4-7B1EC8D3ADAC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467FE89B-A9DD-4006-BD31-B752D09AA71A}" type="pres">
      <dgm:prSet presAssocID="{00E2EE14-CAB8-4F6B-B4B4-7B1EC8D3ADAC}" presName="horzFour" presStyleCnt="0"/>
      <dgm:spPr/>
    </dgm:pt>
    <dgm:pt modelId="{1955E53E-1B19-4AD6-9596-3417D8DBD3D3}" type="pres">
      <dgm:prSet presAssocID="{DE7EFD46-8A38-46B1-8051-36E24E4CE708}" presName="sibSpaceThree" presStyleCnt="0"/>
      <dgm:spPr/>
    </dgm:pt>
    <dgm:pt modelId="{EC4AECC1-CDE9-485A-8365-59B6AC116BC8}" type="pres">
      <dgm:prSet presAssocID="{E325E3AF-F3C5-473C-953D-4124E827DC2F}" presName="vertThree" presStyleCnt="0"/>
      <dgm:spPr/>
    </dgm:pt>
    <dgm:pt modelId="{1C0F997D-29D5-42D9-A1B7-81C5F9FF051F}" type="pres">
      <dgm:prSet presAssocID="{E325E3AF-F3C5-473C-953D-4124E827DC2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58BBEA48-4E08-40B2-B43E-1EC936D1B8FA}" type="pres">
      <dgm:prSet presAssocID="{E325E3AF-F3C5-473C-953D-4124E827DC2F}" presName="parTransThree" presStyleCnt="0"/>
      <dgm:spPr/>
    </dgm:pt>
    <dgm:pt modelId="{CF77AC76-FA33-48DB-BEA8-D9B65804DE1D}" type="pres">
      <dgm:prSet presAssocID="{E325E3AF-F3C5-473C-953D-4124E827DC2F}" presName="horzThree" presStyleCnt="0"/>
      <dgm:spPr/>
    </dgm:pt>
    <dgm:pt modelId="{FC775E4A-5E87-4DC0-A0E1-29E9EFA95FFB}" type="pres">
      <dgm:prSet presAssocID="{C3925AE2-B0E5-4547-B226-173E6827C596}" presName="vertFour" presStyleCnt="0">
        <dgm:presLayoutVars>
          <dgm:chPref val="3"/>
        </dgm:presLayoutVars>
      </dgm:prSet>
      <dgm:spPr/>
    </dgm:pt>
    <dgm:pt modelId="{C6810FE9-1C8A-4B21-9514-5C8A9B1D1EC3}" type="pres">
      <dgm:prSet presAssocID="{C3925AE2-B0E5-4547-B226-173E6827C596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4BFA3991-E283-4C81-A4EB-F6DECB81C487}" type="pres">
      <dgm:prSet presAssocID="{C3925AE2-B0E5-4547-B226-173E6827C596}" presName="horzFour" presStyleCnt="0"/>
      <dgm:spPr/>
    </dgm:pt>
    <dgm:pt modelId="{2184C55F-CE5A-4E9B-96BE-1ED377C4A677}" type="pres">
      <dgm:prSet presAssocID="{862DC6F3-3016-4318-8FF6-210D24292D5A}" presName="sibSpaceFour" presStyleCnt="0"/>
      <dgm:spPr/>
    </dgm:pt>
    <dgm:pt modelId="{C2A6E8B2-0437-448D-A329-4A2C4585530A}" type="pres">
      <dgm:prSet presAssocID="{CC4609CC-E60C-438D-AB87-9DD691A87E96}" presName="vertFour" presStyleCnt="0">
        <dgm:presLayoutVars>
          <dgm:chPref val="3"/>
        </dgm:presLayoutVars>
      </dgm:prSet>
      <dgm:spPr/>
    </dgm:pt>
    <dgm:pt modelId="{C81469AA-12F2-4529-AAED-ADEB20ABC640}" type="pres">
      <dgm:prSet presAssocID="{CC4609CC-E60C-438D-AB87-9DD691A87E96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B5843192-8009-49D9-A0F2-267C7B0FAFF3}" type="pres">
      <dgm:prSet presAssocID="{CC4609CC-E60C-438D-AB87-9DD691A87E96}" presName="horzFour" presStyleCnt="0"/>
      <dgm:spPr/>
    </dgm:pt>
    <dgm:pt modelId="{93DC5CD8-BE94-45B0-9A11-CA72DB5B06E5}" type="pres">
      <dgm:prSet presAssocID="{E7B03194-1A75-4386-82F6-52B6AAB4613D}" presName="sibSpaceTwo" presStyleCnt="0"/>
      <dgm:spPr/>
    </dgm:pt>
    <dgm:pt modelId="{42C0B9BF-1AA5-49F2-800D-811FDFA21308}" type="pres">
      <dgm:prSet presAssocID="{74FF0DEB-F2A4-4886-B5D4-DF800D73D0AC}" presName="vertTwo" presStyleCnt="0"/>
      <dgm:spPr/>
    </dgm:pt>
    <dgm:pt modelId="{4C4E7334-7A19-4196-A6FC-E2AAD4D3317E}" type="pres">
      <dgm:prSet presAssocID="{74FF0DEB-F2A4-4886-B5D4-DF800D73D0A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A28BEFF3-3B8B-4A07-926D-CAA878767A8D}" type="pres">
      <dgm:prSet presAssocID="{74FF0DEB-F2A4-4886-B5D4-DF800D73D0AC}" presName="parTransTwo" presStyleCnt="0"/>
      <dgm:spPr/>
    </dgm:pt>
    <dgm:pt modelId="{E09F70C1-1E89-4F24-A4E3-5729449E8C40}" type="pres">
      <dgm:prSet presAssocID="{74FF0DEB-F2A4-4886-B5D4-DF800D73D0AC}" presName="horzTwo" presStyleCnt="0"/>
      <dgm:spPr/>
    </dgm:pt>
    <dgm:pt modelId="{D6592204-6254-499F-AF9D-BD1B04BD6DA5}" type="pres">
      <dgm:prSet presAssocID="{DB67DCC0-E347-4453-A7D6-B35417B0F8E1}" presName="vertThree" presStyleCnt="0"/>
      <dgm:spPr/>
    </dgm:pt>
    <dgm:pt modelId="{0D35DB9C-F4F9-4B44-BFE8-461DA7A8DBD0}" type="pres">
      <dgm:prSet presAssocID="{DB67DCC0-E347-4453-A7D6-B35417B0F8E1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EEE4F92B-A5E3-4EDE-8055-C2D9DE66E274}" type="pres">
      <dgm:prSet presAssocID="{DB67DCC0-E347-4453-A7D6-B35417B0F8E1}" presName="parTransThree" presStyleCnt="0"/>
      <dgm:spPr/>
    </dgm:pt>
    <dgm:pt modelId="{675A3707-4417-4656-A951-ECD8C829093E}" type="pres">
      <dgm:prSet presAssocID="{DB67DCC0-E347-4453-A7D6-B35417B0F8E1}" presName="horzThree" presStyleCnt="0"/>
      <dgm:spPr/>
    </dgm:pt>
    <dgm:pt modelId="{4DCC1994-6C5D-4A37-9EDE-DDBA428DB1AE}" type="pres">
      <dgm:prSet presAssocID="{971FC634-4097-4688-A097-3EC6A9C5B01E}" presName="vertFour" presStyleCnt="0">
        <dgm:presLayoutVars>
          <dgm:chPref val="3"/>
        </dgm:presLayoutVars>
      </dgm:prSet>
      <dgm:spPr/>
    </dgm:pt>
    <dgm:pt modelId="{BB9D963B-0CD5-4867-B280-F9CDB5C12D13}" type="pres">
      <dgm:prSet presAssocID="{971FC634-4097-4688-A097-3EC6A9C5B01E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BD0ACAD8-7C20-4475-8EB3-DF06005E6BC4}" type="pres">
      <dgm:prSet presAssocID="{971FC634-4097-4688-A097-3EC6A9C5B01E}" presName="horzFour" presStyleCnt="0"/>
      <dgm:spPr/>
    </dgm:pt>
  </dgm:ptLst>
  <dgm:cxnLst>
    <dgm:cxn modelId="{AF8E45E7-EAED-405E-AA47-98FEDE4C799E}" type="presOf" srcId="{DB67DCC0-E347-4453-A7D6-B35417B0F8E1}" destId="{0D35DB9C-F4F9-4B44-BFE8-461DA7A8DBD0}" srcOrd="0" destOrd="0" presId="urn:microsoft.com/office/officeart/2005/8/layout/hierarchy4"/>
    <dgm:cxn modelId="{FB1597BE-B31C-4ADB-BBC9-5A4E86AC0CE7}" srcId="{794774C8-8FD2-4050-8711-7B87E91EFBB4}" destId="{FAB7D388-303B-4D28-9FF0-B079A67AC0B6}" srcOrd="0" destOrd="0" parTransId="{0BA71118-9788-4126-ABC6-07841729F435}" sibTransId="{2BF33EF7-C033-4DF9-9BA0-3C89F28CA37C}"/>
    <dgm:cxn modelId="{6180F782-1401-4290-8EA5-2608793665B5}" type="presOf" srcId="{FAB7D388-303B-4D28-9FF0-B079A67AC0B6}" destId="{F571B1C6-5045-45D1-8540-8A94F6E10291}" srcOrd="0" destOrd="0" presId="urn:microsoft.com/office/officeart/2005/8/layout/hierarchy4"/>
    <dgm:cxn modelId="{45AB5FD4-5C98-4FE5-985B-D9D1AE486EB2}" srcId="{E325E3AF-F3C5-473C-953D-4124E827DC2F}" destId="{C3925AE2-B0E5-4547-B226-173E6827C596}" srcOrd="0" destOrd="0" parTransId="{37850F71-6123-40B2-958A-1BBFCCF55AB5}" sibTransId="{862DC6F3-3016-4318-8FF6-210D24292D5A}"/>
    <dgm:cxn modelId="{0898DAE1-6BF8-4692-A762-82E515AF2082}" type="presOf" srcId="{00E2EE14-CAB8-4F6B-B4B4-7B1EC8D3ADAC}" destId="{A6C4E406-9FD8-4565-87F1-2E0EEFD6DFFD}" srcOrd="0" destOrd="0" presId="urn:microsoft.com/office/officeart/2005/8/layout/hierarchy4"/>
    <dgm:cxn modelId="{330C875B-3DD0-4498-B13C-866AA0B1A892}" type="presOf" srcId="{794774C8-8FD2-4050-8711-7B87E91EFBB4}" destId="{03FA0852-4DC9-44FF-BC7B-E573A8D2F09A}" srcOrd="0" destOrd="0" presId="urn:microsoft.com/office/officeart/2005/8/layout/hierarchy4"/>
    <dgm:cxn modelId="{20207305-86FC-47F3-843C-56DE6E3C5862}" type="presOf" srcId="{C3925AE2-B0E5-4547-B226-173E6827C596}" destId="{C6810FE9-1C8A-4B21-9514-5C8A9B1D1EC3}" srcOrd="0" destOrd="0" presId="urn:microsoft.com/office/officeart/2005/8/layout/hierarchy4"/>
    <dgm:cxn modelId="{00A366B7-8717-4CE5-AD20-28844712FD52}" srcId="{DB67DCC0-E347-4453-A7D6-B35417B0F8E1}" destId="{971FC634-4097-4688-A097-3EC6A9C5B01E}" srcOrd="0" destOrd="0" parTransId="{E144DC80-CD6E-45FA-867D-8782BD363CF9}" sibTransId="{A0139032-BA34-41A6-8AC8-CF96355D006B}"/>
    <dgm:cxn modelId="{890FE432-A192-43AC-A910-0DADE9C4AFEF}" srcId="{1F1FDB31-1538-48E3-8AF9-6C325FF52BE7}" destId="{E325E3AF-F3C5-473C-953D-4124E827DC2F}" srcOrd="1" destOrd="0" parTransId="{36332AC1-48B2-4585-B857-18CE11A894EB}" sibTransId="{FAA6C480-C6B0-43A9-9ED8-1AE435AB1928}"/>
    <dgm:cxn modelId="{23C584FD-9A61-4C33-BE27-227D923A03AC}" srcId="{74FF0DEB-F2A4-4886-B5D4-DF800D73D0AC}" destId="{DB67DCC0-E347-4453-A7D6-B35417B0F8E1}" srcOrd="0" destOrd="0" parTransId="{D3E36668-5D5E-4069-9B39-E6D371596FD7}" sibTransId="{ECE51C89-FD4E-4756-A4A0-89B4370C1130}"/>
    <dgm:cxn modelId="{781038C7-A2C6-4085-B62F-87AF11C575A5}" srcId="{1F1FDB31-1538-48E3-8AF9-6C325FF52BE7}" destId="{AC6BF4BE-F9D4-43D6-BD72-5E41299DB8CC}" srcOrd="0" destOrd="0" parTransId="{38DB0AE7-446E-4BCD-A36A-D6189BCF13CB}" sibTransId="{DE7EFD46-8A38-46B1-8051-36E24E4CE708}"/>
    <dgm:cxn modelId="{3927D291-33DB-4211-8630-D553C1FDA52E}" type="presOf" srcId="{AC6BF4BE-F9D4-43D6-BD72-5E41299DB8CC}" destId="{457388AF-1415-477A-ACB0-C20B5C9696E7}" srcOrd="0" destOrd="0" presId="urn:microsoft.com/office/officeart/2005/8/layout/hierarchy4"/>
    <dgm:cxn modelId="{9037476F-8EAC-47CA-82B4-4C619373788D}" type="presOf" srcId="{74FF0DEB-F2A4-4886-B5D4-DF800D73D0AC}" destId="{4C4E7334-7A19-4196-A6FC-E2AAD4D3317E}" srcOrd="0" destOrd="0" presId="urn:microsoft.com/office/officeart/2005/8/layout/hierarchy4"/>
    <dgm:cxn modelId="{AEE7C01B-4EE0-43F9-897F-4EBB7923B7B3}" type="presOf" srcId="{CC4609CC-E60C-438D-AB87-9DD691A87E96}" destId="{C81469AA-12F2-4529-AAED-ADEB20ABC640}" srcOrd="0" destOrd="0" presId="urn:microsoft.com/office/officeart/2005/8/layout/hierarchy4"/>
    <dgm:cxn modelId="{62CBAC81-9443-4965-B7C2-DB5BB1608728}" srcId="{E325E3AF-F3C5-473C-953D-4124E827DC2F}" destId="{CC4609CC-E60C-438D-AB87-9DD691A87E96}" srcOrd="1" destOrd="0" parTransId="{99A5F6CF-EE5E-4B53-BC37-5CCEE4965631}" sibTransId="{0B36A2C9-6E88-44B1-A63E-61777CCFD5AE}"/>
    <dgm:cxn modelId="{6A6E6324-4CCE-45FF-8831-958571A80E05}" srcId="{FAB7D388-303B-4D28-9FF0-B079A67AC0B6}" destId="{74FF0DEB-F2A4-4886-B5D4-DF800D73D0AC}" srcOrd="1" destOrd="0" parTransId="{37A62763-E111-4364-B32C-1928C9BBEFCE}" sibTransId="{406542CD-2E17-447A-BE7E-72C1971014B0}"/>
    <dgm:cxn modelId="{788DCAB5-F022-416D-9BCF-FA8E1215FA98}" type="presOf" srcId="{E325E3AF-F3C5-473C-953D-4124E827DC2F}" destId="{1C0F997D-29D5-42D9-A1B7-81C5F9FF051F}" srcOrd="0" destOrd="0" presId="urn:microsoft.com/office/officeart/2005/8/layout/hierarchy4"/>
    <dgm:cxn modelId="{45860C70-6412-4AA5-8C9F-7E08801DB4FB}" type="presOf" srcId="{1F1FDB31-1538-48E3-8AF9-6C325FF52BE7}" destId="{18CA6CF4-2602-47C4-93A0-E6528B1F3A38}" srcOrd="0" destOrd="0" presId="urn:microsoft.com/office/officeart/2005/8/layout/hierarchy4"/>
    <dgm:cxn modelId="{B2AD47E1-D2DB-438F-869A-481320CE8A77}" srcId="{FAB7D388-303B-4D28-9FF0-B079A67AC0B6}" destId="{1F1FDB31-1538-48E3-8AF9-6C325FF52BE7}" srcOrd="0" destOrd="0" parTransId="{DBE4FCA5-AD82-4464-8F50-014A968E5045}" sibTransId="{E7B03194-1A75-4386-82F6-52B6AAB4613D}"/>
    <dgm:cxn modelId="{382AA949-A33B-4F07-B79D-AD9730E22209}" srcId="{AC6BF4BE-F9D4-43D6-BD72-5E41299DB8CC}" destId="{00E2EE14-CAB8-4F6B-B4B4-7B1EC8D3ADAC}" srcOrd="0" destOrd="0" parTransId="{74984A4D-D99D-4184-8B2F-68155DCAE62A}" sibTransId="{1157DFFD-0BF2-41AA-B6F3-2FD2EA9935E0}"/>
    <dgm:cxn modelId="{DB52C6BB-AE37-4505-B3D2-D18DCC2CECA8}" type="presOf" srcId="{971FC634-4097-4688-A097-3EC6A9C5B01E}" destId="{BB9D963B-0CD5-4867-B280-F9CDB5C12D13}" srcOrd="0" destOrd="0" presId="urn:microsoft.com/office/officeart/2005/8/layout/hierarchy4"/>
    <dgm:cxn modelId="{934F9653-2287-44D1-96BB-681C09BBDC75}" type="presParOf" srcId="{03FA0852-4DC9-44FF-BC7B-E573A8D2F09A}" destId="{EB8BE9C8-C4AC-421C-AAAC-564585485ED9}" srcOrd="0" destOrd="0" presId="urn:microsoft.com/office/officeart/2005/8/layout/hierarchy4"/>
    <dgm:cxn modelId="{A67B0FB0-05BB-4584-8377-33EC2F2EEDE5}" type="presParOf" srcId="{EB8BE9C8-C4AC-421C-AAAC-564585485ED9}" destId="{F571B1C6-5045-45D1-8540-8A94F6E10291}" srcOrd="0" destOrd="0" presId="urn:microsoft.com/office/officeart/2005/8/layout/hierarchy4"/>
    <dgm:cxn modelId="{78CA8E7E-E086-4E21-AE02-4E1823DF8B79}" type="presParOf" srcId="{EB8BE9C8-C4AC-421C-AAAC-564585485ED9}" destId="{9E8E6A2E-754B-4453-BEED-211C5BC08FF4}" srcOrd="1" destOrd="0" presId="urn:microsoft.com/office/officeart/2005/8/layout/hierarchy4"/>
    <dgm:cxn modelId="{12EB37ED-EDAB-4A73-8C88-6341BEDC595E}" type="presParOf" srcId="{EB8BE9C8-C4AC-421C-AAAC-564585485ED9}" destId="{C09D60F0-9482-458E-A4A5-7629235E0FC9}" srcOrd="2" destOrd="0" presId="urn:microsoft.com/office/officeart/2005/8/layout/hierarchy4"/>
    <dgm:cxn modelId="{5C2A627F-F474-4BE8-AD4E-85C279F1F13F}" type="presParOf" srcId="{C09D60F0-9482-458E-A4A5-7629235E0FC9}" destId="{C1130F3D-512F-48D3-B211-C014AABB27F1}" srcOrd="0" destOrd="0" presId="urn:microsoft.com/office/officeart/2005/8/layout/hierarchy4"/>
    <dgm:cxn modelId="{A5C17A85-9351-4A23-B723-59233FEB6FB2}" type="presParOf" srcId="{C1130F3D-512F-48D3-B211-C014AABB27F1}" destId="{18CA6CF4-2602-47C4-93A0-E6528B1F3A38}" srcOrd="0" destOrd="0" presId="urn:microsoft.com/office/officeart/2005/8/layout/hierarchy4"/>
    <dgm:cxn modelId="{6F45F90F-68D5-4BAC-B780-54A80C9A5EC8}" type="presParOf" srcId="{C1130F3D-512F-48D3-B211-C014AABB27F1}" destId="{D7900450-3D6D-4F2B-BC5F-052C2FB5A207}" srcOrd="1" destOrd="0" presId="urn:microsoft.com/office/officeart/2005/8/layout/hierarchy4"/>
    <dgm:cxn modelId="{4DC9A9AD-7F8C-4247-A779-3030A6C358E8}" type="presParOf" srcId="{C1130F3D-512F-48D3-B211-C014AABB27F1}" destId="{0F926618-161C-4882-B255-80334F665338}" srcOrd="2" destOrd="0" presId="urn:microsoft.com/office/officeart/2005/8/layout/hierarchy4"/>
    <dgm:cxn modelId="{FA0042BE-7296-4A01-A193-ACA047B275A7}" type="presParOf" srcId="{0F926618-161C-4882-B255-80334F665338}" destId="{B9A1D2ED-781C-4B35-9771-EBE1F0CB0A6F}" srcOrd="0" destOrd="0" presId="urn:microsoft.com/office/officeart/2005/8/layout/hierarchy4"/>
    <dgm:cxn modelId="{ABA523B6-74A8-4431-BB2A-F1281619F55C}" type="presParOf" srcId="{B9A1D2ED-781C-4B35-9771-EBE1F0CB0A6F}" destId="{457388AF-1415-477A-ACB0-C20B5C9696E7}" srcOrd="0" destOrd="0" presId="urn:microsoft.com/office/officeart/2005/8/layout/hierarchy4"/>
    <dgm:cxn modelId="{250EA942-E894-4CEA-8686-FC76A4671EAD}" type="presParOf" srcId="{B9A1D2ED-781C-4B35-9771-EBE1F0CB0A6F}" destId="{4EEC1BA8-102B-4280-AD97-F0E26CA219DA}" srcOrd="1" destOrd="0" presId="urn:microsoft.com/office/officeart/2005/8/layout/hierarchy4"/>
    <dgm:cxn modelId="{99B36296-8E18-4DF2-9495-DE3077EAEC19}" type="presParOf" srcId="{B9A1D2ED-781C-4B35-9771-EBE1F0CB0A6F}" destId="{D11D133B-3550-41B3-A905-D37817023E2B}" srcOrd="2" destOrd="0" presId="urn:microsoft.com/office/officeart/2005/8/layout/hierarchy4"/>
    <dgm:cxn modelId="{8E6A937C-8A2D-4ADE-8E52-DD86AB68B681}" type="presParOf" srcId="{D11D133B-3550-41B3-A905-D37817023E2B}" destId="{5A1A3115-6534-4398-9B36-1A94976BE070}" srcOrd="0" destOrd="0" presId="urn:microsoft.com/office/officeart/2005/8/layout/hierarchy4"/>
    <dgm:cxn modelId="{420E6722-AEDA-4282-8662-65A3E47A318B}" type="presParOf" srcId="{5A1A3115-6534-4398-9B36-1A94976BE070}" destId="{A6C4E406-9FD8-4565-87F1-2E0EEFD6DFFD}" srcOrd="0" destOrd="0" presId="urn:microsoft.com/office/officeart/2005/8/layout/hierarchy4"/>
    <dgm:cxn modelId="{608879A4-3DDF-410C-8171-012811C1FF89}" type="presParOf" srcId="{5A1A3115-6534-4398-9B36-1A94976BE070}" destId="{467FE89B-A9DD-4006-BD31-B752D09AA71A}" srcOrd="1" destOrd="0" presId="urn:microsoft.com/office/officeart/2005/8/layout/hierarchy4"/>
    <dgm:cxn modelId="{66BA7026-AB7A-4850-9070-EE5808A722F5}" type="presParOf" srcId="{0F926618-161C-4882-B255-80334F665338}" destId="{1955E53E-1B19-4AD6-9596-3417D8DBD3D3}" srcOrd="1" destOrd="0" presId="urn:microsoft.com/office/officeart/2005/8/layout/hierarchy4"/>
    <dgm:cxn modelId="{C839A9CB-A596-4255-BE65-0493FEAD45F4}" type="presParOf" srcId="{0F926618-161C-4882-B255-80334F665338}" destId="{EC4AECC1-CDE9-485A-8365-59B6AC116BC8}" srcOrd="2" destOrd="0" presId="urn:microsoft.com/office/officeart/2005/8/layout/hierarchy4"/>
    <dgm:cxn modelId="{443C86DC-688D-4CFF-A73D-C3703697925D}" type="presParOf" srcId="{EC4AECC1-CDE9-485A-8365-59B6AC116BC8}" destId="{1C0F997D-29D5-42D9-A1B7-81C5F9FF051F}" srcOrd="0" destOrd="0" presId="urn:microsoft.com/office/officeart/2005/8/layout/hierarchy4"/>
    <dgm:cxn modelId="{46BBFA86-543F-424C-890D-4383C7E56011}" type="presParOf" srcId="{EC4AECC1-CDE9-485A-8365-59B6AC116BC8}" destId="{58BBEA48-4E08-40B2-B43E-1EC936D1B8FA}" srcOrd="1" destOrd="0" presId="urn:microsoft.com/office/officeart/2005/8/layout/hierarchy4"/>
    <dgm:cxn modelId="{A6F6278A-94A9-43C2-B347-EAFA33E8919A}" type="presParOf" srcId="{EC4AECC1-CDE9-485A-8365-59B6AC116BC8}" destId="{CF77AC76-FA33-48DB-BEA8-D9B65804DE1D}" srcOrd="2" destOrd="0" presId="urn:microsoft.com/office/officeart/2005/8/layout/hierarchy4"/>
    <dgm:cxn modelId="{D38B36B5-A5AD-4EAE-BD01-16513402DCBC}" type="presParOf" srcId="{CF77AC76-FA33-48DB-BEA8-D9B65804DE1D}" destId="{FC775E4A-5E87-4DC0-A0E1-29E9EFA95FFB}" srcOrd="0" destOrd="0" presId="urn:microsoft.com/office/officeart/2005/8/layout/hierarchy4"/>
    <dgm:cxn modelId="{2D7658B2-F90A-432E-931D-461B245EF3C7}" type="presParOf" srcId="{FC775E4A-5E87-4DC0-A0E1-29E9EFA95FFB}" destId="{C6810FE9-1C8A-4B21-9514-5C8A9B1D1EC3}" srcOrd="0" destOrd="0" presId="urn:microsoft.com/office/officeart/2005/8/layout/hierarchy4"/>
    <dgm:cxn modelId="{E42DA53E-B765-45A1-9FAC-07259BE25F18}" type="presParOf" srcId="{FC775E4A-5E87-4DC0-A0E1-29E9EFA95FFB}" destId="{4BFA3991-E283-4C81-A4EB-F6DECB81C487}" srcOrd="1" destOrd="0" presId="urn:microsoft.com/office/officeart/2005/8/layout/hierarchy4"/>
    <dgm:cxn modelId="{D3814649-ECC2-4736-9831-2F7E9666EDE0}" type="presParOf" srcId="{CF77AC76-FA33-48DB-BEA8-D9B65804DE1D}" destId="{2184C55F-CE5A-4E9B-96BE-1ED377C4A677}" srcOrd="1" destOrd="0" presId="urn:microsoft.com/office/officeart/2005/8/layout/hierarchy4"/>
    <dgm:cxn modelId="{A36FF7F4-4D2E-4360-89ED-AFDB681CAF25}" type="presParOf" srcId="{CF77AC76-FA33-48DB-BEA8-D9B65804DE1D}" destId="{C2A6E8B2-0437-448D-A329-4A2C4585530A}" srcOrd="2" destOrd="0" presId="urn:microsoft.com/office/officeart/2005/8/layout/hierarchy4"/>
    <dgm:cxn modelId="{1827175A-96C8-4A1E-BB97-063897C59C4E}" type="presParOf" srcId="{C2A6E8B2-0437-448D-A329-4A2C4585530A}" destId="{C81469AA-12F2-4529-AAED-ADEB20ABC640}" srcOrd="0" destOrd="0" presId="urn:microsoft.com/office/officeart/2005/8/layout/hierarchy4"/>
    <dgm:cxn modelId="{8AF93066-F047-4279-BFDE-B46A6247B454}" type="presParOf" srcId="{C2A6E8B2-0437-448D-A329-4A2C4585530A}" destId="{B5843192-8009-49D9-A0F2-267C7B0FAFF3}" srcOrd="1" destOrd="0" presId="urn:microsoft.com/office/officeart/2005/8/layout/hierarchy4"/>
    <dgm:cxn modelId="{5795E5E6-02F7-4D6B-9D34-10531C1F8BE4}" type="presParOf" srcId="{C09D60F0-9482-458E-A4A5-7629235E0FC9}" destId="{93DC5CD8-BE94-45B0-9A11-CA72DB5B06E5}" srcOrd="1" destOrd="0" presId="urn:microsoft.com/office/officeart/2005/8/layout/hierarchy4"/>
    <dgm:cxn modelId="{47259955-381E-43FA-A92B-D5427B194606}" type="presParOf" srcId="{C09D60F0-9482-458E-A4A5-7629235E0FC9}" destId="{42C0B9BF-1AA5-49F2-800D-811FDFA21308}" srcOrd="2" destOrd="0" presId="urn:microsoft.com/office/officeart/2005/8/layout/hierarchy4"/>
    <dgm:cxn modelId="{2B0CD159-5014-4AF2-A8D2-179E0E495EBE}" type="presParOf" srcId="{42C0B9BF-1AA5-49F2-800D-811FDFA21308}" destId="{4C4E7334-7A19-4196-A6FC-E2AAD4D3317E}" srcOrd="0" destOrd="0" presId="urn:microsoft.com/office/officeart/2005/8/layout/hierarchy4"/>
    <dgm:cxn modelId="{23F91D15-B401-4D5D-9807-BF185958C505}" type="presParOf" srcId="{42C0B9BF-1AA5-49F2-800D-811FDFA21308}" destId="{A28BEFF3-3B8B-4A07-926D-CAA878767A8D}" srcOrd="1" destOrd="0" presId="urn:microsoft.com/office/officeart/2005/8/layout/hierarchy4"/>
    <dgm:cxn modelId="{1F82BFE8-86F7-48D0-B416-7A257034EAF4}" type="presParOf" srcId="{42C0B9BF-1AA5-49F2-800D-811FDFA21308}" destId="{E09F70C1-1E89-4F24-A4E3-5729449E8C40}" srcOrd="2" destOrd="0" presId="urn:microsoft.com/office/officeart/2005/8/layout/hierarchy4"/>
    <dgm:cxn modelId="{56D42116-2AFF-4198-A088-23DDDDF7E169}" type="presParOf" srcId="{E09F70C1-1E89-4F24-A4E3-5729449E8C40}" destId="{D6592204-6254-499F-AF9D-BD1B04BD6DA5}" srcOrd="0" destOrd="0" presId="urn:microsoft.com/office/officeart/2005/8/layout/hierarchy4"/>
    <dgm:cxn modelId="{F4123F4A-215D-4670-B1B4-E7865839E5F0}" type="presParOf" srcId="{D6592204-6254-499F-AF9D-BD1B04BD6DA5}" destId="{0D35DB9C-F4F9-4B44-BFE8-461DA7A8DBD0}" srcOrd="0" destOrd="0" presId="urn:microsoft.com/office/officeart/2005/8/layout/hierarchy4"/>
    <dgm:cxn modelId="{08DF7640-C8E0-43DA-AA1B-F465829AB0A8}" type="presParOf" srcId="{D6592204-6254-499F-AF9D-BD1B04BD6DA5}" destId="{EEE4F92B-A5E3-4EDE-8055-C2D9DE66E274}" srcOrd="1" destOrd="0" presId="urn:microsoft.com/office/officeart/2005/8/layout/hierarchy4"/>
    <dgm:cxn modelId="{2060C6D9-A259-48E8-BA22-D3F0F59FBB00}" type="presParOf" srcId="{D6592204-6254-499F-AF9D-BD1B04BD6DA5}" destId="{675A3707-4417-4656-A951-ECD8C829093E}" srcOrd="2" destOrd="0" presId="urn:microsoft.com/office/officeart/2005/8/layout/hierarchy4"/>
    <dgm:cxn modelId="{D668B4A3-BFFC-465F-8D84-702A68BC8DE9}" type="presParOf" srcId="{675A3707-4417-4656-A951-ECD8C829093E}" destId="{4DCC1994-6C5D-4A37-9EDE-DDBA428DB1AE}" srcOrd="0" destOrd="0" presId="urn:microsoft.com/office/officeart/2005/8/layout/hierarchy4"/>
    <dgm:cxn modelId="{CA142E7D-046D-4C49-BA64-C2ADA03ABC7F}" type="presParOf" srcId="{4DCC1994-6C5D-4A37-9EDE-DDBA428DB1AE}" destId="{BB9D963B-0CD5-4867-B280-F9CDB5C12D13}" srcOrd="0" destOrd="0" presId="urn:microsoft.com/office/officeart/2005/8/layout/hierarchy4"/>
    <dgm:cxn modelId="{6CF0BBEB-48B4-41A9-A595-FBB96326C4D8}" type="presParOf" srcId="{4DCC1994-6C5D-4A37-9EDE-DDBA428DB1AE}" destId="{BD0ACAD8-7C20-4475-8EB3-DF06005E6BC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11AF5-9DCB-45B9-9695-5F8E4720AA3E}">
      <dsp:nvSpPr>
        <dsp:cNvPr id="0" name=""/>
        <dsp:cNvSpPr/>
      </dsp:nvSpPr>
      <dsp:spPr>
        <a:xfrm rot="16200000">
          <a:off x="1062" y="6"/>
          <a:ext cx="3596431" cy="3600387"/>
        </a:xfrm>
        <a:prstGeom prst="downArrow">
          <a:avLst>
            <a:gd name="adj1" fmla="val 50000"/>
            <a:gd name="adj2" fmla="val 35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b="1" kern="1200" dirty="0" err="1" smtClean="0">
              <a:solidFill>
                <a:schemeClr val="bg1"/>
              </a:solidFill>
              <a:latin typeface="Arial Rounded MT Bold" pitchFamily="34" charset="0"/>
            </a:rPr>
            <a:t>Kurikularne</a:t>
          </a:r>
          <a:r>
            <a:rPr lang="sl-SI" sz="3200" b="1" kern="1200" dirty="0" smtClean="0">
              <a:solidFill>
                <a:schemeClr val="bg1"/>
              </a:solidFill>
              <a:latin typeface="Arial Rounded MT Bold" pitchFamily="34" charset="0"/>
            </a:rPr>
            <a:t> povezave</a:t>
          </a:r>
          <a:endParaRPr lang="sl-SI" sz="3200" b="1" kern="1200" dirty="0">
            <a:solidFill>
              <a:schemeClr val="bg1"/>
            </a:solidFill>
            <a:latin typeface="Arial Rounded MT Bold" pitchFamily="34" charset="0"/>
          </a:endParaRPr>
        </a:p>
      </dsp:txBody>
      <dsp:txXfrm rot="5400000">
        <a:off x="-915" y="901091"/>
        <a:ext cx="2971012" cy="1798215"/>
      </dsp:txXfrm>
    </dsp:sp>
    <dsp:sp modelId="{67B95EE4-9E57-482F-9A47-6F250FE513AA}">
      <dsp:nvSpPr>
        <dsp:cNvPr id="0" name=""/>
        <dsp:cNvSpPr/>
      </dsp:nvSpPr>
      <dsp:spPr>
        <a:xfrm rot="5400000">
          <a:off x="4632105" y="1984"/>
          <a:ext cx="3596431" cy="3596431"/>
        </a:xfrm>
        <a:prstGeom prst="downArrow">
          <a:avLst>
            <a:gd name="adj1" fmla="val 50000"/>
            <a:gd name="adj2" fmla="val 35000"/>
          </a:avLst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200" b="1" kern="1200" dirty="0" smtClean="0">
              <a:solidFill>
                <a:schemeClr val="tx1"/>
              </a:solidFill>
            </a:rPr>
            <a:t>Sodelovalno poučevanje</a:t>
          </a:r>
          <a:endParaRPr lang="sl-SI" sz="3200" b="1" kern="1200" dirty="0">
            <a:solidFill>
              <a:schemeClr val="tx1"/>
            </a:solidFill>
          </a:endParaRPr>
        </a:p>
      </dsp:txBody>
      <dsp:txXfrm rot="-5400000">
        <a:off x="5261481" y="901092"/>
        <a:ext cx="2967056" cy="1798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6C106-1BB8-40E3-95D7-EB90A027DB8A}">
      <dsp:nvSpPr>
        <dsp:cNvPr id="0" name=""/>
        <dsp:cNvSpPr/>
      </dsp:nvSpPr>
      <dsp:spPr>
        <a:xfrm>
          <a:off x="-299034" y="0"/>
          <a:ext cx="8734973" cy="1872208"/>
        </a:xfrm>
        <a:prstGeom prst="leftRightRibb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5E53A-A2BE-43B2-BD45-B04A441FD123}">
      <dsp:nvSpPr>
        <dsp:cNvPr id="0" name=""/>
        <dsp:cNvSpPr/>
      </dsp:nvSpPr>
      <dsp:spPr>
        <a:xfrm>
          <a:off x="1080122" y="352928"/>
          <a:ext cx="2315513" cy="9173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b="1" kern="1200" dirty="0" err="1" smtClean="0"/>
            <a:t>Kurikularne</a:t>
          </a:r>
          <a:r>
            <a:rPr lang="sl-SI" sz="2800" b="1" kern="1200" dirty="0" smtClean="0"/>
            <a:t> povezave</a:t>
          </a:r>
          <a:endParaRPr lang="sl-SI" sz="2800" b="1" kern="1200" dirty="0"/>
        </a:p>
      </dsp:txBody>
      <dsp:txXfrm>
        <a:off x="1080122" y="352928"/>
        <a:ext cx="2315513" cy="917381"/>
      </dsp:txXfrm>
    </dsp:sp>
    <dsp:sp modelId="{C5D991D9-5D91-4D65-BF56-1BC45859F496}">
      <dsp:nvSpPr>
        <dsp:cNvPr id="0" name=""/>
        <dsp:cNvSpPr/>
      </dsp:nvSpPr>
      <dsp:spPr>
        <a:xfrm>
          <a:off x="3841627" y="627189"/>
          <a:ext cx="2279051" cy="9173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b="1" kern="1200" dirty="0" smtClean="0"/>
            <a:t>Sodelovalno poučevanje</a:t>
          </a:r>
          <a:endParaRPr lang="sl-SI" sz="2800" b="1" kern="1200" dirty="0"/>
        </a:p>
      </dsp:txBody>
      <dsp:txXfrm>
        <a:off x="3841627" y="627189"/>
        <a:ext cx="2279051" cy="917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1B1C6-5045-45D1-8540-8A94F6E10291}">
      <dsp:nvSpPr>
        <dsp:cNvPr id="0" name=""/>
        <dsp:cNvSpPr/>
      </dsp:nvSpPr>
      <dsp:spPr>
        <a:xfrm>
          <a:off x="2924" y="3152"/>
          <a:ext cx="8223751" cy="89373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6000" b="1" kern="1200" dirty="0" smtClean="0">
              <a:solidFill>
                <a:schemeClr val="accent6"/>
              </a:solidFill>
              <a:latin typeface="Arial Rounded MT Bold" pitchFamily="34" charset="0"/>
            </a:rPr>
            <a:t>timsko delo</a:t>
          </a:r>
          <a:endParaRPr lang="sl-SI" sz="6000" b="1" kern="1200" dirty="0">
            <a:solidFill>
              <a:schemeClr val="accent6"/>
            </a:solidFill>
            <a:latin typeface="Arial Rounded MT Bold" pitchFamily="34" charset="0"/>
          </a:endParaRPr>
        </a:p>
      </dsp:txBody>
      <dsp:txXfrm>
        <a:off x="29100" y="29328"/>
        <a:ext cx="8171399" cy="841379"/>
      </dsp:txXfrm>
    </dsp:sp>
    <dsp:sp modelId="{18CA6CF4-2602-47C4-93A0-E6528B1F3A38}">
      <dsp:nvSpPr>
        <dsp:cNvPr id="0" name=""/>
        <dsp:cNvSpPr/>
      </dsp:nvSpPr>
      <dsp:spPr>
        <a:xfrm>
          <a:off x="2152561" y="1018848"/>
          <a:ext cx="6074113" cy="162591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4800" b="1" kern="1200" dirty="0" smtClean="0">
              <a:solidFill>
                <a:schemeClr val="bg1"/>
              </a:solidFill>
              <a:latin typeface="Arial Rounded MT Bold" pitchFamily="34" charset="0"/>
            </a:rPr>
            <a:t>sodelovalno poučevanje</a:t>
          </a:r>
          <a:endParaRPr lang="sl-SI" sz="4800" b="1" kern="1200" dirty="0">
            <a:solidFill>
              <a:schemeClr val="bg1"/>
            </a:solidFill>
            <a:latin typeface="Arial Rounded MT Bold" pitchFamily="34" charset="0"/>
          </a:endParaRPr>
        </a:p>
      </dsp:txBody>
      <dsp:txXfrm>
        <a:off x="2200182" y="1066469"/>
        <a:ext cx="5978871" cy="1530670"/>
      </dsp:txXfrm>
    </dsp:sp>
    <dsp:sp modelId="{457388AF-1415-477A-ACB0-C20B5C9696E7}">
      <dsp:nvSpPr>
        <dsp:cNvPr id="0" name=""/>
        <dsp:cNvSpPr/>
      </dsp:nvSpPr>
      <dsp:spPr>
        <a:xfrm>
          <a:off x="6243615" y="2766726"/>
          <a:ext cx="1983060" cy="162591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i="1" kern="1200" dirty="0" smtClean="0">
              <a:solidFill>
                <a:schemeClr val="accent6"/>
              </a:solidFill>
            </a:rPr>
            <a:t>drugo</a:t>
          </a:r>
          <a:endParaRPr lang="sl-SI" sz="3900" i="1" kern="1200" dirty="0">
            <a:solidFill>
              <a:schemeClr val="accent6"/>
            </a:solidFill>
          </a:endParaRPr>
        </a:p>
      </dsp:txBody>
      <dsp:txXfrm>
        <a:off x="6291236" y="2814347"/>
        <a:ext cx="1887818" cy="1530670"/>
      </dsp:txXfrm>
    </dsp:sp>
    <dsp:sp modelId="{A6C4E406-9FD8-4565-87F1-2E0EEFD6DFFD}">
      <dsp:nvSpPr>
        <dsp:cNvPr id="0" name=""/>
        <dsp:cNvSpPr/>
      </dsp:nvSpPr>
      <dsp:spPr>
        <a:xfrm>
          <a:off x="6243615" y="4514603"/>
          <a:ext cx="1983060" cy="162591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b="0" i="1" kern="1200" dirty="0" smtClean="0">
              <a:solidFill>
                <a:schemeClr val="accent6"/>
              </a:solidFill>
            </a:rPr>
            <a:t>drugo</a:t>
          </a:r>
          <a:endParaRPr lang="sl-SI" sz="3900" b="0" i="1" kern="1200" dirty="0">
            <a:solidFill>
              <a:schemeClr val="accent6"/>
            </a:solidFill>
          </a:endParaRPr>
        </a:p>
      </dsp:txBody>
      <dsp:txXfrm>
        <a:off x="6291236" y="4562224"/>
        <a:ext cx="1887818" cy="1530670"/>
      </dsp:txXfrm>
    </dsp:sp>
    <dsp:sp modelId="{1C0F997D-29D5-42D9-A1B7-81C5F9FF051F}">
      <dsp:nvSpPr>
        <dsp:cNvPr id="0" name=""/>
        <dsp:cNvSpPr/>
      </dsp:nvSpPr>
      <dsp:spPr>
        <a:xfrm>
          <a:off x="2152561" y="2766726"/>
          <a:ext cx="4007764" cy="162591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b="1" kern="1200" dirty="0" smtClean="0">
              <a:solidFill>
                <a:schemeClr val="bg1"/>
              </a:solidFill>
              <a:latin typeface="Arial Rounded MT Bold" pitchFamily="34" charset="0"/>
            </a:rPr>
            <a:t>TIMSKO POUČEVANJE</a:t>
          </a:r>
          <a:endParaRPr lang="sl-SI" sz="3900" b="1" kern="1200" dirty="0">
            <a:solidFill>
              <a:schemeClr val="bg1"/>
            </a:solidFill>
            <a:latin typeface="Arial Rounded MT Bold" pitchFamily="34" charset="0"/>
          </a:endParaRPr>
        </a:p>
      </dsp:txBody>
      <dsp:txXfrm>
        <a:off x="2200182" y="2814347"/>
        <a:ext cx="3912522" cy="1530670"/>
      </dsp:txXfrm>
    </dsp:sp>
    <dsp:sp modelId="{C6810FE9-1C8A-4B21-9514-5C8A9B1D1EC3}">
      <dsp:nvSpPr>
        <dsp:cNvPr id="0" name=""/>
        <dsp:cNvSpPr/>
      </dsp:nvSpPr>
      <dsp:spPr>
        <a:xfrm>
          <a:off x="4177266" y="4514603"/>
          <a:ext cx="1983060" cy="162591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200" b="1" kern="1200" dirty="0" smtClean="0">
              <a:solidFill>
                <a:schemeClr val="bg1"/>
              </a:solidFill>
              <a:latin typeface="Arial Rounded MT Bold" pitchFamily="34" charset="0"/>
            </a:rPr>
            <a:t>timsko</a:t>
          </a:r>
          <a:r>
            <a:rPr lang="sl-SI" sz="2200" b="1" kern="1200" dirty="0" smtClean="0">
              <a:solidFill>
                <a:srgbClr val="C00000"/>
              </a:solidFill>
              <a:latin typeface="Arial Rounded MT Bold" pitchFamily="34" charset="0"/>
            </a:rPr>
            <a:t> </a:t>
          </a:r>
          <a:r>
            <a:rPr lang="sl-SI" sz="2200" b="1" kern="1200" dirty="0" smtClean="0">
              <a:solidFill>
                <a:schemeClr val="bg1"/>
              </a:solidFill>
              <a:latin typeface="Arial Rounded MT Bold" pitchFamily="34" charset="0"/>
            </a:rPr>
            <a:t>poučevanje tipa 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chemeClr val="bg1"/>
              </a:solidFill>
              <a:latin typeface="Arial Rounded MT Bold" pitchFamily="34" charset="0"/>
            </a:rPr>
            <a:t>(interaktivno</a:t>
          </a:r>
          <a:r>
            <a:rPr lang="sl-SI" sz="2000" b="1" kern="1200" dirty="0" smtClean="0">
              <a:solidFill>
                <a:srgbClr val="C00000"/>
              </a:solidFill>
              <a:latin typeface="Arial Rounded MT Bold" pitchFamily="34" charset="0"/>
            </a:rPr>
            <a:t>)</a:t>
          </a:r>
          <a:endParaRPr lang="sl-SI" sz="2000" b="1" kern="1200" dirty="0">
            <a:solidFill>
              <a:srgbClr val="C00000"/>
            </a:solidFill>
            <a:latin typeface="Arial Rounded MT Bold" pitchFamily="34" charset="0"/>
          </a:endParaRPr>
        </a:p>
      </dsp:txBody>
      <dsp:txXfrm>
        <a:off x="4224887" y="4562224"/>
        <a:ext cx="1887818" cy="1530670"/>
      </dsp:txXfrm>
    </dsp:sp>
    <dsp:sp modelId="{C81469AA-12F2-4529-AAED-ADEB20ABC640}">
      <dsp:nvSpPr>
        <dsp:cNvPr id="0" name=""/>
        <dsp:cNvSpPr/>
      </dsp:nvSpPr>
      <dsp:spPr>
        <a:xfrm>
          <a:off x="2152561" y="4514603"/>
          <a:ext cx="1983060" cy="162591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200" b="1" kern="1200" dirty="0" smtClean="0">
              <a:solidFill>
                <a:schemeClr val="bg1"/>
              </a:solidFill>
              <a:latin typeface="Arial Rounded MT Bold" pitchFamily="34" charset="0"/>
            </a:rPr>
            <a:t>timsko poučevanje tipa B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900" b="1" kern="1200" dirty="0" smtClean="0">
              <a:solidFill>
                <a:schemeClr val="bg1"/>
              </a:solidFill>
              <a:latin typeface="Arial Rounded MT Bold" pitchFamily="34" charset="0"/>
            </a:rPr>
            <a:t>( …rotacijsko)</a:t>
          </a:r>
          <a:endParaRPr lang="sl-SI" sz="1900" b="1" kern="1200" dirty="0">
            <a:solidFill>
              <a:schemeClr val="bg1"/>
            </a:solidFill>
            <a:latin typeface="Arial Rounded MT Bold" pitchFamily="34" charset="0"/>
          </a:endParaRPr>
        </a:p>
      </dsp:txBody>
      <dsp:txXfrm>
        <a:off x="2200182" y="4562224"/>
        <a:ext cx="1887818" cy="1530670"/>
      </dsp:txXfrm>
    </dsp:sp>
    <dsp:sp modelId="{4C4E7334-7A19-4196-A6FC-E2AAD4D3317E}">
      <dsp:nvSpPr>
        <dsp:cNvPr id="0" name=""/>
        <dsp:cNvSpPr/>
      </dsp:nvSpPr>
      <dsp:spPr>
        <a:xfrm>
          <a:off x="2924" y="1018848"/>
          <a:ext cx="1983060" cy="162591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4600" i="1" kern="1200" dirty="0" smtClean="0">
              <a:solidFill>
                <a:schemeClr val="accent6"/>
              </a:solidFill>
            </a:rPr>
            <a:t>drugo</a:t>
          </a:r>
          <a:endParaRPr lang="sl-SI" sz="4600" i="1" kern="1200" dirty="0">
            <a:solidFill>
              <a:schemeClr val="accent6"/>
            </a:solidFill>
          </a:endParaRPr>
        </a:p>
      </dsp:txBody>
      <dsp:txXfrm>
        <a:off x="50545" y="1066469"/>
        <a:ext cx="1887818" cy="1530670"/>
      </dsp:txXfrm>
    </dsp:sp>
    <dsp:sp modelId="{0D35DB9C-F4F9-4B44-BFE8-461DA7A8DBD0}">
      <dsp:nvSpPr>
        <dsp:cNvPr id="0" name=""/>
        <dsp:cNvSpPr/>
      </dsp:nvSpPr>
      <dsp:spPr>
        <a:xfrm>
          <a:off x="2924" y="2766726"/>
          <a:ext cx="1983060" cy="162591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i="1" kern="1200" dirty="0" smtClean="0">
              <a:solidFill>
                <a:schemeClr val="accent6"/>
              </a:solidFill>
            </a:rPr>
            <a:t>drugo</a:t>
          </a:r>
          <a:endParaRPr lang="sl-SI" sz="3900" i="1" kern="1200" dirty="0">
            <a:solidFill>
              <a:schemeClr val="accent6"/>
            </a:solidFill>
          </a:endParaRPr>
        </a:p>
      </dsp:txBody>
      <dsp:txXfrm>
        <a:off x="50545" y="2814347"/>
        <a:ext cx="1887818" cy="1530670"/>
      </dsp:txXfrm>
    </dsp:sp>
    <dsp:sp modelId="{BB9D963B-0CD5-4867-B280-F9CDB5C12D13}">
      <dsp:nvSpPr>
        <dsp:cNvPr id="0" name=""/>
        <dsp:cNvSpPr/>
      </dsp:nvSpPr>
      <dsp:spPr>
        <a:xfrm>
          <a:off x="2924" y="4514603"/>
          <a:ext cx="1983060" cy="162591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900" i="1" kern="1200" dirty="0" smtClean="0">
              <a:solidFill>
                <a:schemeClr val="accent6"/>
              </a:solidFill>
            </a:rPr>
            <a:t>drugo</a:t>
          </a:r>
          <a:endParaRPr lang="sl-SI" sz="3900" i="1" kern="1200" dirty="0">
            <a:solidFill>
              <a:schemeClr val="accent6"/>
            </a:solidFill>
          </a:endParaRPr>
        </a:p>
      </dsp:txBody>
      <dsp:txXfrm>
        <a:off x="50545" y="4562224"/>
        <a:ext cx="1887818" cy="1530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8575BF-FEB9-44DB-872C-4733892707A2}" type="datetimeFigureOut">
              <a:rPr lang="sl-SI"/>
              <a:pPr>
                <a:defRPr/>
              </a:pPr>
              <a:t>11.2.2011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8DACC7-6BB4-446C-8376-84887FBC4E5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1455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3E6A9C2-0D95-4B0D-88C9-AE173AE653D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48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Ograda opomb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smtClean="0">
              <a:latin typeface="Arial" pitchFamily="34" charset="0"/>
            </a:endParaRPr>
          </a:p>
        </p:txBody>
      </p:sp>
      <p:sp>
        <p:nvSpPr>
          <p:cNvPr id="1157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BAE6FAF-94A4-49FF-B148-361879E1DFD7}" type="slidenum">
              <a:rPr lang="sl-SI" smtClean="0"/>
              <a:pPr eaLnBrk="1" hangingPunct="1"/>
              <a:t>13</a:t>
            </a:fld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DD741FF-C106-4F68-BC3B-2AC53DD8D841}" type="slidenum">
              <a:rPr lang="sl-SI" smtClean="0"/>
              <a:pPr eaLnBrk="1" hangingPunct="1"/>
              <a:t>15</a:t>
            </a:fld>
            <a:endParaRPr lang="sl-SI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F148FA3-1EA3-4F93-98F9-60AAF493FEE8}" type="slidenum">
              <a:rPr lang="sl-SI" smtClean="0"/>
              <a:pPr eaLnBrk="1" hangingPunct="1"/>
              <a:t>16</a:t>
            </a:fld>
            <a:endParaRPr lang="sl-SI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Ograda opomb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smtClean="0"/>
          </a:p>
        </p:txBody>
      </p:sp>
      <p:sp>
        <p:nvSpPr>
          <p:cNvPr id="12595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F0FD3-BF6A-40FD-8EEE-3DF38FAFE2B9}" type="slidenum">
              <a:rPr lang="sl-SI" smtClean="0"/>
              <a:pPr eaLnBrk="1" hangingPunct="1"/>
              <a:t>19</a:t>
            </a:fld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Ograda opomb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smtClean="0">
              <a:latin typeface="Arial" pitchFamily="34" charset="0"/>
            </a:endParaRPr>
          </a:p>
        </p:txBody>
      </p:sp>
      <p:sp>
        <p:nvSpPr>
          <p:cNvPr id="12083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A80E06-2AEB-427C-99FD-6B7C4E2FF20F}" type="slidenum">
              <a:rPr lang="sl-SI" smtClean="0"/>
              <a:pPr eaLnBrk="1" hangingPunct="1"/>
              <a:t>22</a:t>
            </a:fld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756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441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38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716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18287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803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304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67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50824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3619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ja.pavlic@zrss.s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www.royalindustriesinc.com/images/bakeware/roy%20ws%2012.jpg&amp;imgrefurl=http://www.royalindustriesinc.com/index.php?main_page=index&amp;cPath=8_171&amp;usg=__3SGRMz8Q_b9mxtfhFhxR21UeygE=&amp;h=267&amp;w=300&amp;sz=10&amp;hl=sl&amp;start=48&amp;tbnid=CH9SP8QJ1PpLsM:&amp;tbnh=103&amp;tbnw=116&amp;prev=/images?q=wood+sieve&amp;start=36&amp;gbv=2&amp;ndsp=18&amp;hl=sl&amp;sa=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si/imgres?imgurl=http://www.royalindustriesinc.com/images/bakeware/roy%20ws%2012.jpg&amp;imgrefurl=http://www.royalindustriesinc.com/index.php?main_page=index&amp;cPath=8_171&amp;usg=__3SGRMz8Q_b9mxtfhFhxR21UeygE=&amp;h=267&amp;w=300&amp;sz=10&amp;hl=sl&amp;start=48&amp;tbnid=CH9SP8QJ1PpLsM:&amp;tbnh=103&amp;tbnw=116&amp;prev=/images?q=wood+sieve&amp;start=36&amp;gbv=2&amp;ndsp=18&amp;hl=sl&amp;sa=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si/imgres?imgurl=http://www.royalindustriesinc.com/images/bakeware/roy%2520ws%252012.jpg&amp;imgrefurl=http://www.royalindustriesinc.com/index.php%3Fmain_page%3Dindex%26cPath%3D8_171&amp;usg=__3SGRMz8Q_b9mxtfhFhxR21UeygE=&amp;h=267&amp;w=300&amp;sz=10&amp;hl=sl&amp;start=48&amp;tbnid=CH9SP8QJ1PpLsM:&amp;tbnh=103&amp;tbnw=116&amp;prev=/images%3Fq%3Dwood%2Bsieve%26start%3D36%26gbv%3D2%26ndsp%3D18%26hl%3Dsl%26sa%3D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84"/>
            <a:ext cx="9144000" cy="576064"/>
          </a:xfrm>
        </p:spPr>
        <p:txBody>
          <a:bodyPr/>
          <a:lstStyle/>
          <a:p>
            <a:pPr algn="ctr" eaLnBrk="1" hangingPunct="1"/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Projekt POSODOBITEV KURIKULARNEGA PROCESA </a:t>
            </a:r>
            <a:b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NA OSNOVNIH ŠOLAH IN GIMNAZIJAH</a:t>
            </a:r>
            <a:b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sl-SI" sz="24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990600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solidFill>
                  <a:schemeClr val="bg1"/>
                </a:solidFill>
                <a:latin typeface="Arial Rounded MT Bold" pitchFamily="34" charset="0"/>
              </a:rPr>
              <a:t>Posvet s svetovalci ZRSŠ , 11/2 </a:t>
            </a:r>
            <a:r>
              <a:rPr lang="sl-SI" sz="2400" b="1" dirty="0" smtClean="0">
                <a:solidFill>
                  <a:schemeClr val="bg1"/>
                </a:solidFill>
                <a:latin typeface="Arial Rounded MT Bold" pitchFamily="34" charset="0"/>
              </a:rPr>
              <a:t>– 2011</a:t>
            </a:r>
          </a:p>
          <a:p>
            <a:pPr eaLnBrk="1" hangingPunct="1"/>
            <a:r>
              <a:rPr lang="sl-SI" sz="2400" b="1" dirty="0" smtClean="0">
                <a:solidFill>
                  <a:schemeClr val="bg1"/>
                </a:solidFill>
                <a:latin typeface="Arial Rounded MT Bold" pitchFamily="34" charset="0"/>
              </a:rPr>
              <a:t>Katja Pavlič Škerjanc, </a:t>
            </a:r>
            <a:r>
              <a:rPr lang="sl-SI" sz="2400" b="1" dirty="0" err="1" smtClean="0">
                <a:solidFill>
                  <a:schemeClr val="bg1"/>
                </a:solidFill>
                <a:latin typeface="Arial Rounded MT Bold" pitchFamily="34" charset="0"/>
                <a:hlinkClick r:id="rId3"/>
              </a:rPr>
              <a:t>katja.pavlic@zrss.si</a:t>
            </a:r>
            <a:r>
              <a:rPr lang="sl-SI" sz="2400" b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  <a:p>
            <a:pPr eaLnBrk="1" hangingPunct="1"/>
            <a:endParaRPr lang="sl-SI" sz="2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165850"/>
            <a:ext cx="90376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000" b="1">
                <a:solidFill>
                  <a:schemeClr val="bg1"/>
                </a:solidFill>
              </a:rPr>
              <a:t>Operacijo delno financira Evropska unija iz Evropskega socialnega sklada ter Ministrstvo za šolstvo 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sp>
        <p:nvSpPr>
          <p:cNvPr id="3077" name="Pravokotnik 8"/>
          <p:cNvSpPr>
            <a:spLocks noChangeArrowheads="1"/>
          </p:cNvSpPr>
          <p:nvPr/>
        </p:nvSpPr>
        <p:spPr bwMode="auto">
          <a:xfrm>
            <a:off x="0" y="2708920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4400" b="1" dirty="0" err="1" smtClean="0">
                <a:solidFill>
                  <a:schemeClr val="bg1"/>
                </a:solidFill>
                <a:latin typeface="Arial Rounded MT Bold" pitchFamily="34" charset="0"/>
              </a:rPr>
              <a:t>Kurikularne</a:t>
            </a:r>
            <a:r>
              <a:rPr lang="sl-SI" sz="4400" b="1" dirty="0" smtClean="0">
                <a:solidFill>
                  <a:schemeClr val="bg1"/>
                </a:solidFill>
                <a:latin typeface="Arial Rounded MT Bold" pitchFamily="34" charset="0"/>
              </a:rPr>
              <a:t> povezave in </a:t>
            </a:r>
          </a:p>
          <a:p>
            <a:pPr algn="ctr"/>
            <a:r>
              <a:rPr lang="sl-SI" sz="4400" b="1" dirty="0" smtClean="0">
                <a:solidFill>
                  <a:schemeClr val="bg1"/>
                </a:solidFill>
                <a:latin typeface="Arial Rounded MT Bold" pitchFamily="34" charset="0"/>
              </a:rPr>
              <a:t>timsko poučevanje</a:t>
            </a:r>
            <a:endParaRPr lang="sl-SI" sz="4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54255"/>
              </p:ext>
            </p:extLst>
          </p:nvPr>
        </p:nvGraphicFramePr>
        <p:xfrm>
          <a:off x="0" y="260650"/>
          <a:ext cx="9144000" cy="98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984207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84" name="Picture 15" descr="http://sites.google.com/site/scpetprojektegradiva/_/rsrc/1227218497223/Home/desno%20zrs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7119"/>
            <a:ext cx="7191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9" descr="C:\Users\KPavlic\Documents\TUJI UČITELJI_ESS 10-12\OUTJ_LOGISTIKA\OUTJ_Predloge ZŠ\Novi logo MŠŠ_2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20" b="64590"/>
          <a:stretch>
            <a:fillRect/>
          </a:stretch>
        </p:blipFill>
        <p:spPr bwMode="auto">
          <a:xfrm>
            <a:off x="1959579" y="465040"/>
            <a:ext cx="31178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1" descr="http://www.svlr.gov.si/fileadmin/svlsrp.gov.si/pageuploads/KOHEZIJA/Tehnicna_pomoc/LOGOTIP-ESS-SL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3" b="12682"/>
          <a:stretch>
            <a:fillRect/>
          </a:stretch>
        </p:blipFill>
        <p:spPr bwMode="auto">
          <a:xfrm>
            <a:off x="5669400" y="325340"/>
            <a:ext cx="3254375" cy="8620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562074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algn="ctr"/>
            <a:r>
              <a:rPr lang="sl-SI" sz="2800" dirty="0" smtClean="0">
                <a:solidFill>
                  <a:schemeClr val="accent6"/>
                </a:solidFill>
                <a:latin typeface="Arial Rounded MT Bold" pitchFamily="34" charset="0"/>
              </a:rPr>
              <a:t>Soodvisna povezanost – pozitivna soodvisnost</a:t>
            </a:r>
            <a:endParaRPr lang="sl-SI" sz="28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4694"/>
              </p:ext>
            </p:extLst>
          </p:nvPr>
        </p:nvGraphicFramePr>
        <p:xfrm>
          <a:off x="539552" y="2852936"/>
          <a:ext cx="82296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91459750"/>
              </p:ext>
            </p:extLst>
          </p:nvPr>
        </p:nvGraphicFramePr>
        <p:xfrm>
          <a:off x="539552" y="476672"/>
          <a:ext cx="8136904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81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aysonjc.com/wp-content/uploads/2007/06/team-work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10000"/>
          </a:blip>
          <a:srcRect l="6254" t="2401" r="8553"/>
          <a:stretch>
            <a:fillRect/>
          </a:stretch>
        </p:blipFill>
        <p:spPr bwMode="auto">
          <a:xfrm>
            <a:off x="5000628" y="2214554"/>
            <a:ext cx="3786214" cy="4429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PoljeZBesedilom 7"/>
          <p:cNvSpPr txBox="1">
            <a:spLocks noChangeArrowheads="1"/>
          </p:cNvSpPr>
          <p:nvPr/>
        </p:nvSpPr>
        <p:spPr bwMode="auto">
          <a:xfrm>
            <a:off x="285750" y="1214438"/>
            <a:ext cx="8501063" cy="95408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sl-SI" sz="28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Kaj bom raje naredil/-a skupaj </a:t>
            </a:r>
          </a:p>
          <a:p>
            <a:pPr algn="r">
              <a:defRPr/>
            </a:pPr>
            <a:r>
              <a:rPr lang="sl-SI" sz="28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s kolegico oz. kolegom?</a:t>
            </a:r>
            <a:endParaRPr lang="sl-SI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3" name="Naslov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358188" cy="6429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SITO SMISELNOSTI</a:t>
            </a:r>
          </a:p>
        </p:txBody>
      </p:sp>
      <p:pic>
        <p:nvPicPr>
          <p:cNvPr id="28677" name="Picture 4" descr="http://tbn2.google.com/images?q=tbn:CH9SP8QJ1PpLsM:http://www.royalindustriesinc.com/images/bakeware/roy%2520ws%25201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51" y="285750"/>
            <a:ext cx="2253146" cy="2000242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93190" name="PoljeZBesedilom 6"/>
          <p:cNvSpPr txBox="1">
            <a:spLocks noChangeArrowheads="1"/>
          </p:cNvSpPr>
          <p:nvPr/>
        </p:nvSpPr>
        <p:spPr bwMode="auto">
          <a:xfrm>
            <a:off x="285750" y="4071938"/>
            <a:ext cx="4857750" cy="107791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sl-SI" sz="3200" b="1" i="1">
                <a:solidFill>
                  <a:schemeClr val="bg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“Nekaj, česar sam ne morem narediti.”</a:t>
            </a:r>
            <a:endParaRPr lang="sl-SI" sz="3200" i="1">
              <a:solidFill>
                <a:schemeClr val="bg1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9" name="PoljeZBesedilom 5"/>
          <p:cNvSpPr txBox="1">
            <a:spLocks noChangeArrowheads="1"/>
          </p:cNvSpPr>
          <p:nvPr/>
        </p:nvSpPr>
        <p:spPr bwMode="auto">
          <a:xfrm>
            <a:off x="285750" y="5429250"/>
            <a:ext cx="5929313" cy="1077913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3200" b="1" i="1" dirty="0">
                <a:solidFill>
                  <a:schemeClr val="bg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“Nekaj, česar sam ne morem narediti tako dobro.”</a:t>
            </a:r>
          </a:p>
        </p:txBody>
      </p:sp>
      <p:sp>
        <p:nvSpPr>
          <p:cNvPr id="93192" name="Ograda vsebine 2"/>
          <p:cNvSpPr>
            <a:spLocks noGrp="1"/>
          </p:cNvSpPr>
          <p:nvPr>
            <p:ph idx="1"/>
          </p:nvPr>
        </p:nvSpPr>
        <p:spPr>
          <a:xfrm>
            <a:off x="214313" y="2571750"/>
            <a:ext cx="5286375" cy="1357313"/>
          </a:xfrm>
        </p:spPr>
        <p:txBody>
          <a:bodyPr/>
          <a:lstStyle/>
          <a:p>
            <a:pPr>
              <a:buFontTx/>
              <a:buNone/>
            </a:pPr>
            <a:r>
              <a:rPr lang="sl-SI" sz="2800" b="1" dirty="0" err="1" smtClean="0">
                <a:solidFill>
                  <a:srgbClr val="C00000"/>
                </a:solidFill>
                <a:latin typeface="Arial Rounded MT Bold" pitchFamily="34" charset="0"/>
              </a:rPr>
              <a:t>Osmislitev</a:t>
            </a:r>
            <a:r>
              <a:rPr lang="sl-SI" sz="2800" b="1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sl-SI" sz="2800" b="1" dirty="0" err="1" smtClean="0">
                <a:solidFill>
                  <a:srgbClr val="C00000"/>
                </a:solidFill>
                <a:latin typeface="Arial Rounded MT Bold" pitchFamily="34" charset="0"/>
              </a:rPr>
              <a:t>medpredmetnega</a:t>
            </a:r>
            <a:r>
              <a:rPr lang="sl-SI" sz="2800" b="1" dirty="0" smtClean="0">
                <a:solidFill>
                  <a:srgbClr val="C00000"/>
                </a:solidFill>
                <a:latin typeface="Arial Rounded MT Bold" pitchFamily="34" charset="0"/>
              </a:rPr>
              <a:t> povezovanja in timskega poučevanja</a:t>
            </a:r>
            <a:endParaRPr lang="sl-SI" sz="2800" b="1" dirty="0" smtClean="0">
              <a:solidFill>
                <a:srgbClr val="C00000"/>
              </a:solidFill>
              <a:latin typeface="Arial Rounded MT Bold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sl-SI" sz="2800" b="1" dirty="0" smtClean="0">
              <a:solidFill>
                <a:srgbClr val="002060"/>
              </a:solidFill>
              <a:latin typeface="Arial Rounded MT Bold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sl-SI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654273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3813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sl-SI" sz="6000" dirty="0" err="1" smtClean="0">
                <a:solidFill>
                  <a:schemeClr val="accent6"/>
                </a:solidFill>
                <a:latin typeface="Arial Rounded MT Bold" pitchFamily="34" charset="0"/>
              </a:rPr>
              <a:t>kurikularne</a:t>
            </a:r>
            <a:r>
              <a:rPr lang="sl-SI" sz="6000" dirty="0" smtClean="0">
                <a:solidFill>
                  <a:schemeClr val="accent6"/>
                </a:solidFill>
                <a:latin typeface="Arial Rounded MT Bold" pitchFamily="34" charset="0"/>
              </a:rPr>
              <a:t> povezave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820574"/>
              </p:ext>
            </p:extLst>
          </p:nvPr>
        </p:nvGraphicFramePr>
        <p:xfrm>
          <a:off x="251519" y="1590329"/>
          <a:ext cx="8643429" cy="47637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7762"/>
                <a:gridCol w="667762"/>
                <a:gridCol w="667762"/>
                <a:gridCol w="901471"/>
                <a:gridCol w="717334"/>
                <a:gridCol w="717334"/>
                <a:gridCol w="717334"/>
                <a:gridCol w="717334"/>
                <a:gridCol w="717334"/>
                <a:gridCol w="717334"/>
                <a:gridCol w="717334"/>
                <a:gridCol w="717334"/>
              </a:tblGrid>
              <a:tr h="924664">
                <a:tc gridSpan="4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ENOPREDMETNE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monodisciplinarne</a:t>
                      </a:r>
                      <a:endParaRPr lang="sl-SI" sz="2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VEČPREDMETNE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pluridisciplinarne</a:t>
                      </a:r>
                      <a:endParaRPr lang="sl-SI" sz="24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522637"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INTRAdisciplinarne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znotraj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MULTIdisciplinarne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mnogo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RAZNOpredmetne</a:t>
                      </a:r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/>
                        <a:t>INTERdisciplinarne</a:t>
                      </a:r>
                      <a:endParaRPr lang="sl-SI" sz="2200" b="1" dirty="0" smtClean="0"/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med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50236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/>
                        <a:t>vertikalne</a:t>
                      </a:r>
                    </a:p>
                    <a:p>
                      <a:pPr algn="ctr"/>
                      <a:endParaRPr lang="sl-SI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</a:p>
                    <a:p>
                      <a:pPr algn="ctr"/>
                      <a:endParaRPr lang="sl-SI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smtClean="0"/>
                        <a:t>vertikalne</a:t>
                      </a:r>
                      <a:endParaRPr lang="sl-SI" sz="2000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  <a:endParaRPr lang="sl-SI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smtClean="0"/>
                        <a:t>vertikalne</a:t>
                      </a:r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239452"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92" name="PoljeZBesedilom 4"/>
          <p:cNvSpPr txBox="1">
            <a:spLocks noChangeArrowheads="1"/>
          </p:cNvSpPr>
          <p:nvPr/>
        </p:nvSpPr>
        <p:spPr bwMode="auto">
          <a:xfrm>
            <a:off x="2915816" y="6354088"/>
            <a:ext cx="371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l-SI" b="1" dirty="0">
                <a:solidFill>
                  <a:srgbClr val="C00000"/>
                </a:solidFill>
              </a:rPr>
              <a:t>celovite = </a:t>
            </a:r>
            <a:r>
              <a:rPr lang="sl-SI" b="1" dirty="0" err="1">
                <a:solidFill>
                  <a:srgbClr val="C00000"/>
                </a:solidFill>
              </a:rPr>
              <a:t>kroskurikularne</a:t>
            </a:r>
            <a:endParaRPr lang="sl-SI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1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640014"/>
              </p:ext>
            </p:extLst>
          </p:nvPr>
        </p:nvGraphicFramePr>
        <p:xfrm>
          <a:off x="457200" y="357166"/>
          <a:ext cx="82296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Raven puščični konektor 4"/>
          <p:cNvCxnSpPr/>
          <p:nvPr/>
        </p:nvCxnSpPr>
        <p:spPr>
          <a:xfrm rot="5400000">
            <a:off x="5965826" y="3749675"/>
            <a:ext cx="1071562" cy="1587"/>
          </a:xfrm>
          <a:prstGeom prst="straightConnector1">
            <a:avLst/>
          </a:prstGeom>
          <a:ln w="127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konektor 12"/>
          <p:cNvCxnSpPr/>
          <p:nvPr/>
        </p:nvCxnSpPr>
        <p:spPr>
          <a:xfrm rot="5400000">
            <a:off x="5965826" y="4892675"/>
            <a:ext cx="1071562" cy="1587"/>
          </a:xfrm>
          <a:prstGeom prst="straightConnector1">
            <a:avLst/>
          </a:prstGeom>
          <a:ln w="127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3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229600" cy="1143000"/>
          </a:xfr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SODELOVANJE?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Zakaj in čemu?</a:t>
            </a:r>
          </a:p>
        </p:txBody>
      </p:sp>
      <p:sp>
        <p:nvSpPr>
          <p:cNvPr id="37891" name="Ograda vsebine 2"/>
          <p:cNvSpPr>
            <a:spLocks noGrp="1"/>
          </p:cNvSpPr>
          <p:nvPr>
            <p:ph sz="half" idx="1"/>
          </p:nvPr>
        </p:nvSpPr>
        <p:spPr>
          <a:xfrm>
            <a:off x="214313" y="2143125"/>
            <a:ext cx="8786812" cy="4500563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sl-SI" b="1" dirty="0" smtClean="0"/>
              <a:t>Večja avtonomija in </a:t>
            </a:r>
            <a:r>
              <a:rPr lang="sl-SI" b="1" dirty="0" err="1" smtClean="0"/>
              <a:t>avtoregulativnost</a:t>
            </a:r>
            <a:r>
              <a:rPr lang="sl-SI" b="1" dirty="0" smtClean="0"/>
              <a:t> šol in učiteljev </a:t>
            </a:r>
            <a:r>
              <a:rPr lang="sl-SI" sz="2400" dirty="0" smtClean="0"/>
              <a:t>–  demokratizacija odnosov, soodločanje učiteljev oz. participativno vodenje</a:t>
            </a: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sl-SI" b="1" dirty="0" smtClean="0"/>
              <a:t>Boj proti zastarevanju znanja </a:t>
            </a:r>
            <a:r>
              <a:rPr lang="sl-SI" dirty="0" smtClean="0"/>
              <a:t>–  </a:t>
            </a:r>
            <a:r>
              <a:rPr lang="sl-SI" sz="2400" dirty="0" smtClean="0"/>
              <a:t>dvig kakovosti pouka, ekonomizacija časa (“delitev dela”) </a:t>
            </a: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sl-SI" b="1" dirty="0" err="1" smtClean="0"/>
              <a:t>Personalizacija</a:t>
            </a:r>
            <a:r>
              <a:rPr lang="sl-SI" b="1" dirty="0" smtClean="0"/>
              <a:t> in individualizacija  izobraževanja oz. učnega procesa</a:t>
            </a:r>
            <a:r>
              <a:rPr lang="sl-SI" dirty="0" smtClean="0"/>
              <a:t> </a:t>
            </a:r>
            <a:r>
              <a:rPr lang="sl-SI" sz="2400" dirty="0" smtClean="0"/>
              <a:t>– dvig kakovosti pouka</a:t>
            </a:r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r>
              <a:rPr lang="sl-SI" b="1" dirty="0" smtClean="0">
                <a:solidFill>
                  <a:srgbClr val="C00000"/>
                </a:solidFill>
                <a:latin typeface="Arial Rounded MT Bold" pitchFamily="34" charset="0"/>
              </a:rPr>
              <a:t>INTERDISCIPLINARNO UČENJE IN POUČEVANJE </a:t>
            </a:r>
            <a:r>
              <a:rPr lang="sl-SI" b="1" dirty="0" smtClean="0"/>
              <a:t>za </a:t>
            </a:r>
            <a:r>
              <a:rPr lang="sl-SI" b="1" dirty="0"/>
              <a:t>višjo </a:t>
            </a:r>
            <a:r>
              <a:rPr lang="sl-SI" b="1" u="sng" dirty="0"/>
              <a:t>avtentičnost</a:t>
            </a:r>
            <a:r>
              <a:rPr lang="sl-SI" b="1" dirty="0"/>
              <a:t> učnega procesa</a:t>
            </a:r>
            <a:r>
              <a:rPr lang="sl-SI" dirty="0"/>
              <a:t> </a:t>
            </a:r>
            <a:r>
              <a:rPr lang="sl-SI" sz="2000" dirty="0"/>
              <a:t>– </a:t>
            </a:r>
            <a:r>
              <a:rPr lang="sl-SI" sz="2400" dirty="0"/>
              <a:t>dvig kakovosti pouka</a:t>
            </a:r>
            <a:endParaRPr lang="sl-SI" sz="2000" dirty="0"/>
          </a:p>
          <a:p>
            <a:pPr marL="514350" indent="-514350">
              <a:spcBef>
                <a:spcPct val="0"/>
              </a:spcBef>
              <a:buFontTx/>
              <a:buAutoNum type="arabicPeriod"/>
            </a:pPr>
            <a:endParaRPr lang="sl-SI" sz="2400" b="1" dirty="0" smtClean="0"/>
          </a:p>
          <a:p>
            <a:pPr marL="514350" indent="-514350">
              <a:spcBef>
                <a:spcPct val="0"/>
              </a:spcBef>
            </a:pPr>
            <a:endParaRPr lang="sl-SI" sz="2400" dirty="0" smtClean="0">
              <a:solidFill>
                <a:srgbClr val="C00000"/>
              </a:solidFill>
            </a:endParaRPr>
          </a:p>
          <a:p>
            <a:pPr marL="514350" indent="-514350"/>
            <a:endParaRPr lang="sl-SI" sz="2400" i="1" dirty="0" smtClean="0"/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>
          <a:xfrm>
            <a:off x="4143375" y="500063"/>
            <a:ext cx="4752975" cy="1571625"/>
          </a:xfr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l-SI" sz="2400" b="1" dirty="0" smtClean="0">
                <a:solidFill>
                  <a:schemeClr val="accent6"/>
                </a:solidFill>
              </a:rPr>
              <a:t>Sodelovalno in/oz. timsko poučevanje</a:t>
            </a:r>
          </a:p>
          <a:p>
            <a:pPr>
              <a:spcBef>
                <a:spcPts val="0"/>
              </a:spcBef>
              <a:defRPr/>
            </a:pPr>
            <a:r>
              <a:rPr lang="sl-SI" sz="2400" b="1" dirty="0" err="1" smtClean="0">
                <a:solidFill>
                  <a:schemeClr val="accent6"/>
                </a:solidFill>
              </a:rPr>
              <a:t>Kolegialno</a:t>
            </a:r>
            <a:r>
              <a:rPr lang="sl-SI" sz="2400" b="1" dirty="0" smtClean="0">
                <a:solidFill>
                  <a:schemeClr val="accent6"/>
                </a:solidFill>
              </a:rPr>
              <a:t> učenje</a:t>
            </a:r>
          </a:p>
          <a:p>
            <a:pPr>
              <a:spcBef>
                <a:spcPts val="0"/>
              </a:spcBef>
              <a:defRPr/>
            </a:pPr>
            <a:r>
              <a:rPr lang="sl-SI" sz="2400" b="1" dirty="0" smtClean="0">
                <a:solidFill>
                  <a:schemeClr val="accent6"/>
                </a:solidFill>
              </a:rPr>
              <a:t>Deljeno vodenje</a:t>
            </a:r>
            <a:endParaRPr lang="sl-SI" sz="2400" b="1" dirty="0">
              <a:solidFill>
                <a:schemeClr val="accent6"/>
              </a:solidFill>
            </a:endParaRPr>
          </a:p>
        </p:txBody>
      </p:sp>
      <p:pic>
        <p:nvPicPr>
          <p:cNvPr id="37893" name="Picture 3" descr="collabo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0" y="928688"/>
            <a:ext cx="163988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3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collabo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571750"/>
            <a:ext cx="4121150" cy="343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28813"/>
            <a:ext cx="4606925" cy="471487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sl-SI" b="1" dirty="0" smtClean="0">
                <a:solidFill>
                  <a:schemeClr val="accent6"/>
                </a:solidFill>
              </a:rPr>
              <a:t>izmenjava idej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sl-SI" b="1" dirty="0" smtClean="0">
                <a:solidFill>
                  <a:schemeClr val="accent6"/>
                </a:solidFill>
              </a:rPr>
              <a:t>diskusijske skupine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sl-SI" b="1" dirty="0" smtClean="0">
                <a:solidFill>
                  <a:schemeClr val="accent6"/>
                </a:solidFill>
              </a:rPr>
              <a:t>medsebojna opazovanja</a:t>
            </a:r>
            <a:endParaRPr lang="sl-SI" dirty="0" smtClean="0">
              <a:solidFill>
                <a:schemeClr val="accent6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sl-SI" b="1" dirty="0" smtClean="0">
                <a:solidFill>
                  <a:schemeClr val="accent6"/>
                </a:solidFill>
              </a:rPr>
              <a:t>skupne učne dejavnosti</a:t>
            </a:r>
            <a:endParaRPr lang="sl-SI" dirty="0" smtClean="0">
              <a:solidFill>
                <a:schemeClr val="accent6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sl-SI" b="1" dirty="0" smtClean="0">
                <a:solidFill>
                  <a:schemeClr val="accent6"/>
                </a:solidFill>
              </a:rPr>
              <a:t>izmenjave učiteljev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sl-SI" b="1" dirty="0" smtClean="0">
                <a:solidFill>
                  <a:schemeClr val="accent6"/>
                </a:solidFill>
              </a:rPr>
              <a:t>timsko poučevanje: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sl-SI" b="1" dirty="0" smtClean="0">
                <a:solidFill>
                  <a:schemeClr val="accent6"/>
                </a:solidFill>
              </a:rPr>
              <a:t>- timsko poučevanje tipa</a:t>
            </a:r>
            <a:r>
              <a:rPr lang="sl-SI" b="1" dirty="0" smtClean="0">
                <a:solidFill>
                  <a:schemeClr val="bg1"/>
                </a:solidFill>
              </a:rPr>
              <a:t> </a:t>
            </a:r>
            <a:r>
              <a:rPr lang="sl-SI" b="1" dirty="0" smtClean="0">
                <a:solidFill>
                  <a:schemeClr val="accent6"/>
                </a:solidFill>
              </a:rPr>
              <a:t>B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43438" y="1428750"/>
            <a:ext cx="4143375" cy="11318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sl-SI" sz="2800" b="1" dirty="0">
                <a:solidFill>
                  <a:schemeClr val="accent6"/>
                </a:solidFill>
                <a:latin typeface="Arial Narrow" pitchFamily="34" charset="0"/>
              </a:rPr>
              <a:t>Nobeden od nas ni tako </a:t>
            </a:r>
            <a:br>
              <a:rPr lang="sl-SI" sz="2800" b="1" dirty="0">
                <a:solidFill>
                  <a:schemeClr val="accent6"/>
                </a:solidFill>
                <a:latin typeface="Arial Narrow" pitchFamily="34" charset="0"/>
              </a:rPr>
            </a:br>
            <a:r>
              <a:rPr lang="sl-SI" sz="2800" b="1" dirty="0">
                <a:solidFill>
                  <a:schemeClr val="accent6"/>
                </a:solidFill>
                <a:latin typeface="Arial Narrow" pitchFamily="34" charset="0"/>
              </a:rPr>
              <a:t>pameten kot mi vsi skupaj.         </a:t>
            </a:r>
          </a:p>
          <a:p>
            <a:pPr algn="r">
              <a:defRPr/>
            </a:pPr>
            <a:r>
              <a:rPr lang="sl-SI" sz="2000" b="1" i="1" dirty="0">
                <a:solidFill>
                  <a:schemeClr val="accent6"/>
                </a:solidFill>
                <a:latin typeface="Arial Narrow" pitchFamily="34" charset="0"/>
              </a:rPr>
              <a:t>Japonski pregovor</a:t>
            </a:r>
          </a:p>
        </p:txBody>
      </p:sp>
      <p:sp>
        <p:nvSpPr>
          <p:cNvPr id="39941" name="Rectangle 2"/>
          <p:cNvSpPr txBox="1">
            <a:spLocks noChangeArrowheads="1"/>
          </p:cNvSpPr>
          <p:nvPr/>
        </p:nvSpPr>
        <p:spPr bwMode="auto">
          <a:xfrm>
            <a:off x="285750" y="285750"/>
            <a:ext cx="8501063" cy="1000125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sl-SI" sz="3200" b="1">
              <a:solidFill>
                <a:schemeClr val="accent2"/>
              </a:solidFill>
              <a:latin typeface="Arial Rounded MT Bold" pitchFamily="34" charset="0"/>
            </a:endParaRPr>
          </a:p>
          <a:p>
            <a:pPr algn="r" eaLnBrk="1" hangingPunct="1"/>
            <a:r>
              <a:rPr lang="sl-SI" sz="3200" b="1">
                <a:solidFill>
                  <a:schemeClr val="bg1"/>
                </a:solidFill>
                <a:latin typeface="Arial Rounded MT Bold" pitchFamily="34" charset="0"/>
              </a:rPr>
              <a:t>SODELOVALNO POUČEVANJE  </a:t>
            </a:r>
            <a:r>
              <a:rPr lang="sl-SI" sz="3200" b="1">
                <a:solidFill>
                  <a:schemeClr val="accent2"/>
                </a:solidFill>
                <a:latin typeface="Arial Rounded MT Bold" pitchFamily="34" charset="0"/>
              </a:rPr>
              <a:t/>
            </a:r>
            <a:br>
              <a:rPr lang="sl-SI" sz="3200" b="1">
                <a:solidFill>
                  <a:schemeClr val="accent2"/>
                </a:solidFill>
                <a:latin typeface="Arial Rounded MT Bold" pitchFamily="34" charset="0"/>
              </a:rPr>
            </a:br>
            <a:endParaRPr lang="sl-SI" sz="3200" b="1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4375" y="5929313"/>
            <a:ext cx="6929438" cy="757237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sl-SI" sz="2400" b="1" dirty="0">
                <a:solidFill>
                  <a:srgbClr val="C00000"/>
                </a:solidFill>
                <a:latin typeface="Arial"/>
                <a:cs typeface="Arial"/>
              </a:rPr>
              <a:t>- </a:t>
            </a:r>
            <a:r>
              <a:rPr lang="sl-SI" sz="2400" b="1" dirty="0">
                <a:solidFill>
                  <a:srgbClr val="C00000"/>
                </a:solidFill>
                <a:latin typeface="Arial" charset="0"/>
              </a:rPr>
              <a:t>timsko poučevanje tipa A </a:t>
            </a:r>
          </a:p>
          <a:p>
            <a:pPr>
              <a:lnSpc>
                <a:spcPct val="90000"/>
              </a:lnSpc>
              <a:defRPr/>
            </a:pPr>
            <a:r>
              <a:rPr lang="sl-SI" sz="2400" b="1" dirty="0">
                <a:solidFill>
                  <a:srgbClr val="C00000"/>
                </a:solidFill>
                <a:latin typeface="+mj-lt"/>
              </a:rPr>
              <a:t>  = INTERAKTIVNO TIMSKO POUČEVANJE</a:t>
            </a:r>
          </a:p>
        </p:txBody>
      </p:sp>
      <p:pic>
        <p:nvPicPr>
          <p:cNvPr id="8" name="Ograda vsebine 7" descr="questionmark people.gif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50" y="142875"/>
            <a:ext cx="1546213" cy="1643051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8835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500188"/>
            <a:ext cx="8229600" cy="1357312"/>
          </a:xfrm>
        </p:spPr>
        <p:txBody>
          <a:bodyPr/>
          <a:lstStyle/>
          <a:p>
            <a:pPr algn="ctr"/>
            <a:r>
              <a:rPr lang="sl-SI" sz="2400" smtClean="0">
                <a:solidFill>
                  <a:srgbClr val="C00000"/>
                </a:solidFill>
                <a:cs typeface="Arial" pitchFamily="34" charset="0"/>
              </a:rPr>
              <a:t>Uspešnost TIMSKEGA POUČEVANJA </a:t>
            </a:r>
            <a:br>
              <a:rPr lang="sl-SI" sz="240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sl-SI" sz="2400" smtClean="0">
                <a:solidFill>
                  <a:srgbClr val="C00000"/>
                </a:solidFill>
                <a:cs typeface="Arial" pitchFamily="34" charset="0"/>
              </a:rPr>
              <a:t>je odvisna od kakovosti sodelovanja, ključno pa je SKUPNO NAČRTOVANJE.</a:t>
            </a:r>
            <a:endParaRPr lang="sl-SI" sz="2400" smtClean="0">
              <a:solidFill>
                <a:srgbClr val="C00000"/>
              </a:solidFill>
              <a:cs typeface="Arial" pitchFamily="34" charset="0"/>
              <a:sym typeface="Wingdings 3" pitchFamily="18" charset="2"/>
            </a:endParaRPr>
          </a:p>
        </p:txBody>
      </p:sp>
      <p:graphicFrame>
        <p:nvGraphicFramePr>
          <p:cNvPr id="20512" name="Group 32"/>
          <p:cNvGraphicFramePr>
            <a:graphicFrameLocks noGrp="1"/>
          </p:cNvGraphicFramePr>
          <p:nvPr>
            <p:ph idx="1"/>
          </p:nvPr>
        </p:nvGraphicFramePr>
        <p:xfrm>
          <a:off x="428625" y="2928938"/>
          <a:ext cx="8358188" cy="3543300"/>
        </p:xfrm>
        <a:graphic>
          <a:graphicData uri="http://schemas.openxmlformats.org/drawingml/2006/table">
            <a:tbl>
              <a:tblPr/>
              <a:tblGrid>
                <a:gridCol w="2321719"/>
                <a:gridCol w="2031504"/>
                <a:gridCol w="1915418"/>
                <a:gridCol w="2089547"/>
              </a:tblGrid>
              <a:tr h="876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Vrste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NAČRTO-VANJE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Izvajanje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Vrednotenje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refleksija–evalvacija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Sodelovalno poučevanje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Wingdings 2"/>
                        </a:rPr>
                        <a:t></a:t>
                      </a:r>
                      <a:endParaRPr kumimoji="0" lang="sl-SI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Timsko poučevanje 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Wingdings 2"/>
                        </a:rPr>
                        <a:t></a:t>
                      </a:r>
                      <a:endParaRPr kumimoji="0" lang="sl-SI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Wingdings 2"/>
                        </a:rPr>
                        <a:t></a:t>
                      </a:r>
                      <a:endParaRPr kumimoji="0" lang="sl-SI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Timsko poučevanje 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Wingdings 2"/>
                        </a:rPr>
                        <a:t></a:t>
                      </a:r>
                      <a:endParaRPr kumimoji="0" lang="sl-SI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Wingdings 2"/>
                        </a:rPr>
                        <a:t></a:t>
                      </a:r>
                      <a:endParaRPr kumimoji="0" lang="sl-SI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Wingdings 2"/>
                        </a:rPr>
                        <a:t></a:t>
                      </a:r>
                      <a:endParaRPr kumimoji="0" lang="sl-SI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Naslov 2"/>
          <p:cNvSpPr txBox="1">
            <a:spLocks/>
          </p:cNvSpPr>
          <p:nvPr/>
        </p:nvSpPr>
        <p:spPr>
          <a:xfrm>
            <a:off x="1714500" y="357188"/>
            <a:ext cx="7000875" cy="114300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sl-SI" sz="3200" b="1" kern="0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SODELOVALNO POUČEVANJE: SKUPNE FAZE</a:t>
            </a:r>
          </a:p>
        </p:txBody>
      </p:sp>
      <p:pic>
        <p:nvPicPr>
          <p:cNvPr id="81952" name="Picture 3" descr="collabo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78593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33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4929188"/>
            <a:ext cx="8286750" cy="1643062"/>
          </a:xfrm>
          <a:solidFill>
            <a:srgbClr val="260486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sl-SI" sz="2200" b="1" smtClean="0">
                <a:solidFill>
                  <a:srgbClr val="002060"/>
                </a:solidFill>
              </a:rPr>
              <a:t>                      </a:t>
            </a:r>
            <a:r>
              <a:rPr lang="en-US" sz="2200" b="1" smtClean="0">
                <a:solidFill>
                  <a:schemeClr val="bg1"/>
                </a:solidFill>
              </a:rPr>
              <a:t>dva ali več učiteljev TESNO SODELUJE</a:t>
            </a:r>
            <a:r>
              <a:rPr lang="sl-SI" sz="2200" b="1" smtClean="0">
                <a:solidFill>
                  <a:schemeClr val="bg1"/>
                </a:solidFill>
              </a:rPr>
              <a:t> pri načrtovanju, izvajanju in vrednotenju učnega procesa in ugotavljanju učnih dosežkov dijakov</a:t>
            </a:r>
            <a:r>
              <a:rPr lang="en-US" sz="2200" smtClean="0">
                <a:solidFill>
                  <a:schemeClr val="bg1"/>
                </a:solidFill>
              </a:rPr>
              <a:t>, vendar ne poučujejo </a:t>
            </a:r>
            <a:r>
              <a:rPr lang="sl-SI" sz="2200" smtClean="0">
                <a:solidFill>
                  <a:schemeClr val="bg1"/>
                </a:solidFill>
              </a:rPr>
              <a:t>vsi iste oz. celotne</a:t>
            </a:r>
            <a:r>
              <a:rPr lang="en-US" sz="2200" smtClean="0">
                <a:solidFill>
                  <a:schemeClr val="bg1"/>
                </a:solidFill>
              </a:rPr>
              <a:t> skupine </a:t>
            </a:r>
            <a:r>
              <a:rPr lang="sl-SI" sz="2200" smtClean="0">
                <a:solidFill>
                  <a:schemeClr val="bg1"/>
                </a:solidFill>
              </a:rPr>
              <a:t>dijakov</a:t>
            </a:r>
            <a:r>
              <a:rPr lang="en-US" sz="2200" smtClean="0">
                <a:solidFill>
                  <a:schemeClr val="bg1"/>
                </a:solidFill>
              </a:rPr>
              <a:t> oz. ne poučujejo iste skupine </a:t>
            </a:r>
            <a:r>
              <a:rPr lang="sl-SI" sz="2200" smtClean="0">
                <a:solidFill>
                  <a:schemeClr val="bg1"/>
                </a:solidFill>
              </a:rPr>
              <a:t>dijakov</a:t>
            </a:r>
            <a:r>
              <a:rPr lang="en-US" sz="2200" smtClean="0">
                <a:solidFill>
                  <a:schemeClr val="bg1"/>
                </a:solidFill>
              </a:rPr>
              <a:t> </a:t>
            </a:r>
            <a:r>
              <a:rPr lang="sl-SI" sz="2200" smtClean="0">
                <a:solidFill>
                  <a:schemeClr val="bg1"/>
                </a:solidFill>
              </a:rPr>
              <a:t>sočasno</a:t>
            </a:r>
            <a:r>
              <a:rPr lang="en-US" sz="2200" smtClean="0">
                <a:solidFill>
                  <a:schemeClr val="bg1"/>
                </a:solidFill>
              </a:rPr>
              <a:t> </a:t>
            </a:r>
            <a:r>
              <a:rPr lang="sl-SI" sz="2200" smtClean="0">
                <a:solidFill>
                  <a:schemeClr val="bg1"/>
                </a:solidFill>
              </a:rPr>
              <a:t>oz. ne izvajajo skupaj vseh faz učnega procesa</a:t>
            </a:r>
            <a:endParaRPr lang="en-US" sz="2200" smtClean="0">
              <a:solidFill>
                <a:schemeClr val="bg1"/>
              </a:solidFill>
            </a:endParaRPr>
          </a:p>
        </p:txBody>
      </p:sp>
      <p:sp>
        <p:nvSpPr>
          <p:cNvPr id="83971" name="PoljeZBesedilom 3"/>
          <p:cNvSpPr txBox="1">
            <a:spLocks noChangeArrowheads="1"/>
          </p:cNvSpPr>
          <p:nvPr/>
        </p:nvSpPr>
        <p:spPr bwMode="auto">
          <a:xfrm>
            <a:off x="428625" y="1071563"/>
            <a:ext cx="8286750" cy="18161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l-SI" sz="2800" b="1">
                <a:solidFill>
                  <a:srgbClr val="002060"/>
                </a:solidFill>
              </a:rPr>
              <a:t>Dva </a:t>
            </a:r>
            <a:r>
              <a:rPr lang="en-US" sz="2800" b="1">
                <a:solidFill>
                  <a:srgbClr val="002060"/>
                </a:solidFill>
              </a:rPr>
              <a:t>ali več učiteljev SKUPNO </a:t>
            </a:r>
            <a:endParaRPr lang="sl-SI" sz="2800" b="1">
              <a:solidFill>
                <a:srgbClr val="002060"/>
              </a:solidFill>
            </a:endParaRPr>
          </a:p>
          <a:p>
            <a:pPr algn="ctr" eaLnBrk="1" hangingPunct="1"/>
            <a:r>
              <a:rPr lang="en-US" sz="2800" b="1" u="sng">
                <a:solidFill>
                  <a:srgbClr val="002060"/>
                </a:solidFill>
              </a:rPr>
              <a:t>načrtuje</a:t>
            </a:r>
            <a:r>
              <a:rPr lang="sl-SI" sz="2800" b="1">
                <a:solidFill>
                  <a:srgbClr val="002060"/>
                </a:solidFill>
              </a:rPr>
              <a:t>, </a:t>
            </a:r>
            <a:r>
              <a:rPr lang="en-US" sz="2800" b="1" u="sng">
                <a:solidFill>
                  <a:srgbClr val="002060"/>
                </a:solidFill>
              </a:rPr>
              <a:t>izvaja</a:t>
            </a:r>
            <a:r>
              <a:rPr lang="sl-SI" sz="2800" b="1">
                <a:solidFill>
                  <a:srgbClr val="002060"/>
                </a:solidFill>
              </a:rPr>
              <a:t> in </a:t>
            </a:r>
            <a:r>
              <a:rPr lang="sl-SI" sz="2800" b="1" u="sng">
                <a:solidFill>
                  <a:srgbClr val="002060"/>
                </a:solidFill>
              </a:rPr>
              <a:t>vrednoti</a:t>
            </a:r>
            <a:r>
              <a:rPr lang="en-US" sz="2800" b="1">
                <a:solidFill>
                  <a:srgbClr val="002060"/>
                </a:solidFill>
              </a:rPr>
              <a:t> UČNI PROCES </a:t>
            </a:r>
            <a:endParaRPr lang="sl-SI" sz="2800" b="1">
              <a:solidFill>
                <a:srgbClr val="002060"/>
              </a:solidFill>
            </a:endParaRPr>
          </a:p>
          <a:p>
            <a:pPr algn="ctr" eaLnBrk="1" hangingPunct="1"/>
            <a:r>
              <a:rPr lang="en-US" sz="2800" b="1">
                <a:solidFill>
                  <a:srgbClr val="002060"/>
                </a:solidFill>
              </a:rPr>
              <a:t>v isti skupini</a:t>
            </a:r>
            <a:r>
              <a:rPr lang="sl-SI" sz="2800" b="1">
                <a:solidFill>
                  <a:srgbClr val="002060"/>
                </a:solidFill>
              </a:rPr>
              <a:t> </a:t>
            </a:r>
            <a:r>
              <a:rPr lang="sl-SI" sz="2800">
                <a:solidFill>
                  <a:srgbClr val="002060"/>
                </a:solidFill>
              </a:rPr>
              <a:t>(oz. skupinah) </a:t>
            </a:r>
            <a:r>
              <a:rPr lang="sl-SI" sz="2800" b="1">
                <a:solidFill>
                  <a:srgbClr val="002060"/>
                </a:solidFill>
              </a:rPr>
              <a:t>dijakov </a:t>
            </a:r>
            <a:r>
              <a:rPr lang="en-US" sz="2800" b="1">
                <a:solidFill>
                  <a:srgbClr val="002060"/>
                </a:solidFill>
              </a:rPr>
              <a:t>ter </a:t>
            </a:r>
            <a:endParaRPr lang="sl-SI" sz="2800" b="1">
              <a:solidFill>
                <a:srgbClr val="002060"/>
              </a:solidFill>
            </a:endParaRPr>
          </a:p>
          <a:p>
            <a:pPr algn="ctr" eaLnBrk="1" hangingPunct="1"/>
            <a:r>
              <a:rPr lang="en-US" sz="2800" b="1" u="sng">
                <a:solidFill>
                  <a:srgbClr val="002060"/>
                </a:solidFill>
              </a:rPr>
              <a:t>spremlja</a:t>
            </a:r>
            <a:r>
              <a:rPr lang="sl-SI" sz="2800" b="1">
                <a:solidFill>
                  <a:srgbClr val="002060"/>
                </a:solidFill>
              </a:rPr>
              <a:t> </a:t>
            </a:r>
            <a:r>
              <a:rPr lang="en-US" sz="2800" b="1">
                <a:solidFill>
                  <a:srgbClr val="002060"/>
                </a:solidFill>
              </a:rPr>
              <a:t>in </a:t>
            </a:r>
            <a:r>
              <a:rPr lang="en-US" sz="2800" b="1" u="sng">
                <a:solidFill>
                  <a:srgbClr val="002060"/>
                </a:solidFill>
              </a:rPr>
              <a:t>ugotavlja doseganje </a:t>
            </a:r>
            <a:r>
              <a:rPr lang="en-US" sz="2800" b="1">
                <a:solidFill>
                  <a:srgbClr val="002060"/>
                </a:solidFill>
              </a:rPr>
              <a:t>UČNIH CILJEV</a:t>
            </a:r>
            <a:r>
              <a:rPr lang="en-US" sz="2800" b="1">
                <a:solidFill>
                  <a:srgbClr val="260486"/>
                </a:solidFill>
              </a:rPr>
              <a:t> </a:t>
            </a:r>
            <a:endParaRPr lang="sl-SI">
              <a:solidFill>
                <a:srgbClr val="260486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88" y="3000375"/>
            <a:ext cx="8429625" cy="1500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defRPr/>
            </a:pPr>
            <a:r>
              <a:rPr lang="en-US" sz="2400" b="1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100" b="1" dirty="0">
                <a:solidFill>
                  <a:srgbClr val="C00000"/>
                </a:solidFill>
                <a:latin typeface="Arial" charset="0"/>
                <a:cs typeface="Arial" charset="0"/>
              </a:rPr>
              <a:t>►</a:t>
            </a:r>
            <a:r>
              <a:rPr lang="sl-SI" sz="21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sl-SI" sz="2100" b="1" kern="0" dirty="0">
                <a:solidFill>
                  <a:srgbClr val="C00000"/>
                </a:solidFill>
                <a:latin typeface="+mn-lt"/>
              </a:rPr>
              <a:t>  TIP A: </a:t>
            </a:r>
            <a:r>
              <a:rPr lang="en-US" sz="2100" b="1" kern="0" dirty="0">
                <a:solidFill>
                  <a:srgbClr val="C00000"/>
                </a:solidFill>
                <a:latin typeface="+mn-lt"/>
              </a:rPr>
              <a:t>DVA </a:t>
            </a:r>
            <a:r>
              <a:rPr lang="en-US" sz="2100" b="1" kern="0" dirty="0" err="1">
                <a:solidFill>
                  <a:srgbClr val="C00000"/>
                </a:solidFill>
                <a:latin typeface="+mn-lt"/>
              </a:rPr>
              <a:t>učitelja</a:t>
            </a:r>
            <a:r>
              <a:rPr lang="en-US" sz="2100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100" kern="0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US" sz="2100" kern="0" dirty="0" err="1">
                <a:solidFill>
                  <a:srgbClr val="C00000"/>
                </a:solidFill>
                <a:latin typeface="+mn-lt"/>
              </a:rPr>
              <a:t>optimalna</a:t>
            </a:r>
            <a:r>
              <a:rPr lang="en-US" sz="2100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100" kern="0" dirty="0" err="1">
                <a:solidFill>
                  <a:srgbClr val="C00000"/>
                </a:solidFill>
                <a:latin typeface="+mn-lt"/>
              </a:rPr>
              <a:t>velikost</a:t>
            </a:r>
            <a:r>
              <a:rPr lang="en-US" sz="2100" kern="0" dirty="0">
                <a:solidFill>
                  <a:srgbClr val="C00000"/>
                </a:solidFill>
                <a:latin typeface="+mn-lt"/>
              </a:rPr>
              <a:t>)</a:t>
            </a:r>
            <a:r>
              <a:rPr lang="sl-SI" sz="2100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sz="2100" b="1" kern="0" dirty="0">
                <a:solidFill>
                  <a:srgbClr val="C00000"/>
                </a:solidFill>
                <a:latin typeface="+mn-lt"/>
              </a:rPr>
              <a:t>SOČASNO</a:t>
            </a:r>
            <a:r>
              <a:rPr lang="en-US" sz="2100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100" b="1" kern="0" dirty="0" err="1">
                <a:solidFill>
                  <a:srgbClr val="C00000"/>
                </a:solidFill>
                <a:latin typeface="+mn-lt"/>
              </a:rPr>
              <a:t>poučujeta</a:t>
            </a:r>
            <a:r>
              <a:rPr lang="en-US" sz="2100" b="1" kern="0" dirty="0">
                <a:solidFill>
                  <a:srgbClr val="C00000"/>
                </a:solidFill>
                <a:latin typeface="+mn-lt"/>
              </a:rPr>
              <a:t> ISTO </a:t>
            </a:r>
            <a:r>
              <a:rPr lang="en-US" sz="2100" b="1" kern="0" dirty="0" err="1">
                <a:solidFill>
                  <a:srgbClr val="C00000"/>
                </a:solidFill>
                <a:latin typeface="+mn-lt"/>
              </a:rPr>
              <a:t>skupino</a:t>
            </a:r>
            <a:r>
              <a:rPr lang="en-US" sz="2100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sz="2100" b="1" kern="0" dirty="0">
                <a:solidFill>
                  <a:srgbClr val="C00000"/>
                </a:solidFill>
                <a:latin typeface="+mn-lt"/>
              </a:rPr>
              <a:t>učencev, praviloma </a:t>
            </a:r>
            <a:r>
              <a:rPr lang="sl-SI" sz="2100" kern="0" dirty="0">
                <a:solidFill>
                  <a:srgbClr val="C00000"/>
                </a:solidFill>
                <a:latin typeface="+mn-lt"/>
              </a:rPr>
              <a:t>(ali večinoma) </a:t>
            </a:r>
            <a:r>
              <a:rPr lang="sl-SI" sz="2100" b="1" kern="0" dirty="0">
                <a:solidFill>
                  <a:srgbClr val="C00000"/>
                </a:solidFill>
                <a:latin typeface="+mn-lt"/>
              </a:rPr>
              <a:t>tudi v istem prostoru – INTERAKTIVNO TIMSKO POUČEVANJE</a:t>
            </a:r>
            <a:r>
              <a:rPr lang="en-US" sz="2100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sz="2100" b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sz="2100" kern="0" dirty="0">
                <a:solidFill>
                  <a:srgbClr val="C00000"/>
                </a:solidFill>
                <a:latin typeface="+mn-lt"/>
              </a:rPr>
              <a:t>(t.i. </a:t>
            </a:r>
            <a:r>
              <a:rPr lang="sl-SI" sz="2100" i="1" kern="0" dirty="0" err="1">
                <a:solidFill>
                  <a:srgbClr val="C00000"/>
                </a:solidFill>
                <a:latin typeface="+mn-lt"/>
              </a:rPr>
              <a:t>pair</a:t>
            </a:r>
            <a:r>
              <a:rPr lang="sl-SI" sz="2100" i="1" kern="0" dirty="0">
                <a:solidFill>
                  <a:srgbClr val="C00000"/>
                </a:solidFill>
                <a:latin typeface="+mn-lt"/>
              </a:rPr>
              <a:t> </a:t>
            </a:r>
            <a:r>
              <a:rPr lang="sl-SI" sz="2100" i="1" kern="0" dirty="0" err="1">
                <a:solidFill>
                  <a:srgbClr val="C00000"/>
                </a:solidFill>
                <a:latin typeface="+mn-lt"/>
              </a:rPr>
              <a:t>teaching</a:t>
            </a:r>
            <a:r>
              <a:rPr lang="sl-SI" sz="2100" kern="0" dirty="0">
                <a:solidFill>
                  <a:srgbClr val="C00000"/>
                </a:solidFill>
                <a:latin typeface="+mn-lt"/>
              </a:rPr>
              <a:t>, tandemsko poučevanje)</a:t>
            </a:r>
            <a:endParaRPr lang="en-US" sz="2100" kern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142875" y="4429125"/>
            <a:ext cx="1928813" cy="7858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2604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260486"/>
                </a:solidFill>
                <a:latin typeface="Arial Rounded MT Bold" pitchFamily="34" charset="0"/>
              </a:rPr>
              <a:t>TIP </a:t>
            </a:r>
            <a:r>
              <a:rPr lang="sl-SI" sz="2800" b="1" kern="0" dirty="0">
                <a:solidFill>
                  <a:srgbClr val="260486"/>
                </a:solidFill>
                <a:latin typeface="Arial Rounded MT Bold" pitchFamily="34" charset="0"/>
              </a:rPr>
              <a:t>B:</a:t>
            </a:r>
            <a:r>
              <a:rPr lang="en-US" sz="2800" b="1" kern="0" dirty="0">
                <a:solidFill>
                  <a:srgbClr val="260486"/>
                </a:solidFill>
                <a:latin typeface="Arial Rounded MT Bold" pitchFamily="34" charset="0"/>
              </a:rPr>
              <a:t> </a:t>
            </a:r>
            <a:endParaRPr lang="sl-SI" sz="2800" dirty="0">
              <a:solidFill>
                <a:srgbClr val="260486"/>
              </a:solidFill>
            </a:endParaRPr>
          </a:p>
        </p:txBody>
      </p:sp>
      <p:sp>
        <p:nvSpPr>
          <p:cNvPr id="839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88913"/>
            <a:ext cx="8269288" cy="654050"/>
          </a:xfr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</a:gradFill>
          <a:ln w="38100">
            <a:solidFill>
              <a:srgbClr val="26048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l-SI" smtClean="0">
                <a:solidFill>
                  <a:schemeClr val="bg1"/>
                </a:solidFill>
                <a:latin typeface="Arial Rounded MT Bold" pitchFamily="34" charset="0"/>
              </a:rPr>
              <a:t>             </a:t>
            </a:r>
            <a:r>
              <a:rPr lang="sl-SI" sz="4000" smtClean="0">
                <a:solidFill>
                  <a:schemeClr val="bg1"/>
                </a:solidFill>
                <a:latin typeface="Arial Rounded MT Bold" pitchFamily="34" charset="0"/>
              </a:rPr>
              <a:t>TIMSKO POUČEVANJE</a:t>
            </a:r>
            <a:endParaRPr lang="en-US" sz="400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47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4857750"/>
            <a:ext cx="8429625" cy="17859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b="1" smtClean="0">
                <a:solidFill>
                  <a:srgbClr val="002060"/>
                </a:solidFill>
                <a:cs typeface="Arial" pitchFamily="34" charset="0"/>
              </a:rPr>
              <a:t>►</a:t>
            </a:r>
            <a:r>
              <a:rPr lang="sl-SI" sz="2200" b="1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sl-SI" sz="2200" b="1" smtClean="0">
                <a:cs typeface="Arial" pitchFamily="34" charset="0"/>
              </a:rPr>
              <a:t>   </a:t>
            </a:r>
            <a:r>
              <a:rPr lang="en-US" sz="2200" b="1" smtClean="0">
                <a:solidFill>
                  <a:srgbClr val="002060"/>
                </a:solidFill>
              </a:rPr>
              <a:t>TIP B</a:t>
            </a:r>
            <a:r>
              <a:rPr lang="sl-SI" sz="2200" b="1" smtClean="0">
                <a:solidFill>
                  <a:srgbClr val="002060"/>
                </a:solidFill>
              </a:rPr>
              <a:t>: </a:t>
            </a:r>
            <a:r>
              <a:rPr lang="en-US" sz="2200" b="1" smtClean="0">
                <a:solidFill>
                  <a:srgbClr val="002060"/>
                </a:solidFill>
              </a:rPr>
              <a:t>dva ali več učiteljev TESNO SODELUJE</a:t>
            </a:r>
            <a:r>
              <a:rPr lang="sl-SI" sz="2200" b="1" smtClean="0">
                <a:solidFill>
                  <a:srgbClr val="002060"/>
                </a:solidFill>
              </a:rPr>
              <a:t> pri načrtovanju, izvajanju in vrednotenju učnega procesa in ugotavljanju učnih dosežkov dijakov</a:t>
            </a:r>
            <a:r>
              <a:rPr lang="en-US" sz="2200" smtClean="0">
                <a:solidFill>
                  <a:srgbClr val="002060"/>
                </a:solidFill>
              </a:rPr>
              <a:t>, vendar ne poučujejo </a:t>
            </a:r>
            <a:r>
              <a:rPr lang="sl-SI" sz="2200" smtClean="0">
                <a:solidFill>
                  <a:srgbClr val="002060"/>
                </a:solidFill>
              </a:rPr>
              <a:t>vsi iste oz. celotne</a:t>
            </a:r>
            <a:r>
              <a:rPr lang="en-US" sz="2200" smtClean="0">
                <a:solidFill>
                  <a:srgbClr val="002060"/>
                </a:solidFill>
              </a:rPr>
              <a:t> skupine </a:t>
            </a:r>
            <a:r>
              <a:rPr lang="sl-SI" sz="2200" smtClean="0">
                <a:solidFill>
                  <a:srgbClr val="002060"/>
                </a:solidFill>
              </a:rPr>
              <a:t>dijakov</a:t>
            </a:r>
            <a:r>
              <a:rPr lang="en-US" sz="2200" smtClean="0">
                <a:solidFill>
                  <a:srgbClr val="002060"/>
                </a:solidFill>
              </a:rPr>
              <a:t> oz. ne poučujejo iste skupine </a:t>
            </a:r>
            <a:r>
              <a:rPr lang="sl-SI" sz="2200" smtClean="0">
                <a:solidFill>
                  <a:srgbClr val="002060"/>
                </a:solidFill>
              </a:rPr>
              <a:t>dijakov</a:t>
            </a:r>
            <a:r>
              <a:rPr lang="en-US" sz="2200" smtClean="0">
                <a:solidFill>
                  <a:srgbClr val="002060"/>
                </a:solidFill>
              </a:rPr>
              <a:t> </a:t>
            </a:r>
            <a:r>
              <a:rPr lang="sl-SI" sz="2200" smtClean="0">
                <a:solidFill>
                  <a:srgbClr val="002060"/>
                </a:solidFill>
              </a:rPr>
              <a:t>sočasno</a:t>
            </a:r>
            <a:r>
              <a:rPr lang="en-US" sz="2200" smtClean="0">
                <a:solidFill>
                  <a:srgbClr val="002060"/>
                </a:solidFill>
              </a:rPr>
              <a:t> </a:t>
            </a:r>
            <a:r>
              <a:rPr lang="sl-SI" sz="2200" smtClean="0">
                <a:solidFill>
                  <a:srgbClr val="002060"/>
                </a:solidFill>
              </a:rPr>
              <a:t>oz. ne izvajajo skupaj vseh faz učnega procesa</a:t>
            </a:r>
            <a:endParaRPr lang="en-US" sz="2200" smtClean="0">
              <a:solidFill>
                <a:srgbClr val="002060"/>
              </a:solidFill>
            </a:endParaRPr>
          </a:p>
        </p:txBody>
      </p:sp>
      <p:sp>
        <p:nvSpPr>
          <p:cNvPr id="89091" name="PoljeZBesedilom 3"/>
          <p:cNvSpPr txBox="1">
            <a:spLocks noChangeArrowheads="1"/>
          </p:cNvSpPr>
          <p:nvPr/>
        </p:nvSpPr>
        <p:spPr bwMode="auto">
          <a:xfrm>
            <a:off x="357188" y="1071563"/>
            <a:ext cx="8358187" cy="18161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l-SI" sz="2800" b="1">
                <a:solidFill>
                  <a:srgbClr val="002060"/>
                </a:solidFill>
              </a:rPr>
              <a:t>Dva </a:t>
            </a:r>
            <a:r>
              <a:rPr lang="en-US" sz="2800" b="1">
                <a:solidFill>
                  <a:srgbClr val="002060"/>
                </a:solidFill>
              </a:rPr>
              <a:t>ali več učiteljev SKUPNO </a:t>
            </a:r>
            <a:endParaRPr lang="sl-SI" sz="2800" b="1">
              <a:solidFill>
                <a:srgbClr val="002060"/>
              </a:solidFill>
            </a:endParaRPr>
          </a:p>
          <a:p>
            <a:pPr algn="ctr" eaLnBrk="1" hangingPunct="1"/>
            <a:r>
              <a:rPr lang="en-US" sz="2800" b="1" u="sng">
                <a:solidFill>
                  <a:srgbClr val="002060"/>
                </a:solidFill>
              </a:rPr>
              <a:t>načrtuje</a:t>
            </a:r>
            <a:r>
              <a:rPr lang="sl-SI" sz="2800" b="1">
                <a:solidFill>
                  <a:srgbClr val="002060"/>
                </a:solidFill>
              </a:rPr>
              <a:t>, </a:t>
            </a:r>
            <a:r>
              <a:rPr lang="en-US" sz="2800" b="1" u="sng">
                <a:solidFill>
                  <a:srgbClr val="002060"/>
                </a:solidFill>
              </a:rPr>
              <a:t>izvaja</a:t>
            </a:r>
            <a:r>
              <a:rPr lang="sl-SI" sz="2800" b="1">
                <a:solidFill>
                  <a:srgbClr val="002060"/>
                </a:solidFill>
              </a:rPr>
              <a:t> in </a:t>
            </a:r>
            <a:r>
              <a:rPr lang="sl-SI" sz="2800" b="1" u="sng">
                <a:solidFill>
                  <a:srgbClr val="002060"/>
                </a:solidFill>
              </a:rPr>
              <a:t>vrednoti</a:t>
            </a:r>
            <a:r>
              <a:rPr lang="en-US" sz="2800" b="1">
                <a:solidFill>
                  <a:srgbClr val="002060"/>
                </a:solidFill>
              </a:rPr>
              <a:t> UČNI PROCES </a:t>
            </a:r>
            <a:endParaRPr lang="sl-SI" sz="2800" b="1">
              <a:solidFill>
                <a:srgbClr val="002060"/>
              </a:solidFill>
            </a:endParaRPr>
          </a:p>
          <a:p>
            <a:pPr algn="ctr" eaLnBrk="1" hangingPunct="1"/>
            <a:r>
              <a:rPr lang="en-US" sz="2800" b="1">
                <a:solidFill>
                  <a:srgbClr val="002060"/>
                </a:solidFill>
              </a:rPr>
              <a:t>v isti skupini</a:t>
            </a:r>
            <a:r>
              <a:rPr lang="sl-SI" sz="2800" b="1">
                <a:solidFill>
                  <a:srgbClr val="002060"/>
                </a:solidFill>
              </a:rPr>
              <a:t> </a:t>
            </a:r>
            <a:r>
              <a:rPr lang="sl-SI" sz="2800">
                <a:solidFill>
                  <a:srgbClr val="002060"/>
                </a:solidFill>
              </a:rPr>
              <a:t>(oz. skupinah) </a:t>
            </a:r>
            <a:r>
              <a:rPr lang="sl-SI" sz="2800" b="1">
                <a:solidFill>
                  <a:srgbClr val="002060"/>
                </a:solidFill>
              </a:rPr>
              <a:t>dijakov </a:t>
            </a:r>
            <a:r>
              <a:rPr lang="en-US" sz="2800" b="1">
                <a:solidFill>
                  <a:srgbClr val="002060"/>
                </a:solidFill>
              </a:rPr>
              <a:t>ter </a:t>
            </a:r>
            <a:endParaRPr lang="sl-SI" sz="2800" b="1">
              <a:solidFill>
                <a:srgbClr val="002060"/>
              </a:solidFill>
            </a:endParaRPr>
          </a:p>
          <a:p>
            <a:pPr algn="ctr" eaLnBrk="1" hangingPunct="1"/>
            <a:r>
              <a:rPr lang="en-US" sz="2800" b="1" u="sng">
                <a:solidFill>
                  <a:srgbClr val="002060"/>
                </a:solidFill>
              </a:rPr>
              <a:t>spremlja</a:t>
            </a:r>
            <a:r>
              <a:rPr lang="sl-SI" sz="2800" b="1">
                <a:solidFill>
                  <a:srgbClr val="002060"/>
                </a:solidFill>
              </a:rPr>
              <a:t> </a:t>
            </a:r>
            <a:r>
              <a:rPr lang="en-US" sz="2800" b="1">
                <a:solidFill>
                  <a:srgbClr val="002060"/>
                </a:solidFill>
              </a:rPr>
              <a:t>in </a:t>
            </a:r>
            <a:r>
              <a:rPr lang="en-US" sz="2800" b="1" u="sng">
                <a:solidFill>
                  <a:srgbClr val="002060"/>
                </a:solidFill>
              </a:rPr>
              <a:t>ugotavlja doseganje </a:t>
            </a:r>
            <a:r>
              <a:rPr lang="en-US" sz="2800" b="1">
                <a:solidFill>
                  <a:srgbClr val="002060"/>
                </a:solidFill>
              </a:rPr>
              <a:t>UČNIH CILJEV </a:t>
            </a:r>
            <a:endParaRPr lang="sl-SI">
              <a:solidFill>
                <a:srgbClr val="00206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88" y="3214688"/>
            <a:ext cx="8429625" cy="15001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defRPr/>
            </a:pPr>
            <a:endParaRPr lang="sl-SI" sz="800" b="1" kern="0" dirty="0">
              <a:latin typeface="+mn-lt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sl-SI" sz="2200" b="1" kern="0" dirty="0">
                <a:solidFill>
                  <a:schemeClr val="bg1"/>
                </a:solidFill>
                <a:latin typeface="+mn-lt"/>
              </a:rPr>
              <a:t>                          </a:t>
            </a:r>
            <a:r>
              <a:rPr lang="en-US" sz="2200" b="1" kern="0" dirty="0">
                <a:solidFill>
                  <a:schemeClr val="bg1"/>
                </a:solidFill>
                <a:latin typeface="+mn-lt"/>
              </a:rPr>
              <a:t>DVA </a:t>
            </a:r>
            <a:r>
              <a:rPr lang="en-US" sz="2200" b="1" kern="0" dirty="0" err="1">
                <a:solidFill>
                  <a:schemeClr val="bg1"/>
                </a:solidFill>
                <a:latin typeface="+mn-lt"/>
              </a:rPr>
              <a:t>učitelja</a:t>
            </a:r>
            <a:r>
              <a:rPr lang="en-US" sz="2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200" kern="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2200" kern="0" dirty="0" err="1">
                <a:solidFill>
                  <a:schemeClr val="bg1"/>
                </a:solidFill>
                <a:latin typeface="+mn-lt"/>
              </a:rPr>
              <a:t>optimalna</a:t>
            </a:r>
            <a:r>
              <a:rPr lang="en-US" sz="2200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200" kern="0" dirty="0" err="1">
                <a:solidFill>
                  <a:schemeClr val="bg1"/>
                </a:solidFill>
                <a:latin typeface="+mn-lt"/>
              </a:rPr>
              <a:t>velikost</a:t>
            </a:r>
            <a:r>
              <a:rPr lang="en-US" sz="2200" kern="0" dirty="0">
                <a:solidFill>
                  <a:schemeClr val="bg1"/>
                </a:solidFill>
                <a:latin typeface="+mn-lt"/>
              </a:rPr>
              <a:t>)</a:t>
            </a:r>
            <a:r>
              <a:rPr lang="sl-SI" sz="2200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l-SI" sz="2200" b="1" kern="0" dirty="0">
                <a:solidFill>
                  <a:schemeClr val="bg1"/>
                </a:solidFill>
                <a:latin typeface="+mn-lt"/>
              </a:rPr>
              <a:t>SOČASNO</a:t>
            </a:r>
            <a:r>
              <a:rPr lang="en-US" sz="2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200" b="1" kern="0" dirty="0" err="1">
                <a:solidFill>
                  <a:schemeClr val="bg1"/>
                </a:solidFill>
                <a:latin typeface="+mn-lt"/>
              </a:rPr>
              <a:t>poučujeta</a:t>
            </a:r>
            <a:r>
              <a:rPr lang="en-US" sz="2200" b="1" kern="0" dirty="0">
                <a:solidFill>
                  <a:schemeClr val="bg1"/>
                </a:solidFill>
                <a:latin typeface="+mn-lt"/>
              </a:rPr>
              <a:t> ISTO </a:t>
            </a:r>
            <a:r>
              <a:rPr lang="en-US" sz="2200" b="1" kern="0" dirty="0" err="1">
                <a:solidFill>
                  <a:schemeClr val="bg1"/>
                </a:solidFill>
                <a:latin typeface="+mn-lt"/>
              </a:rPr>
              <a:t>skupino</a:t>
            </a:r>
            <a:r>
              <a:rPr lang="en-US" sz="2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l-SI" sz="2200" b="1" kern="0" dirty="0">
                <a:solidFill>
                  <a:schemeClr val="bg1"/>
                </a:solidFill>
                <a:latin typeface="+mn-lt"/>
              </a:rPr>
              <a:t>dijakov, praviloma </a:t>
            </a:r>
            <a:r>
              <a:rPr lang="sl-SI" sz="2200" kern="0" dirty="0">
                <a:solidFill>
                  <a:schemeClr val="bg1"/>
                </a:solidFill>
                <a:latin typeface="+mn-lt"/>
              </a:rPr>
              <a:t>(ali večinoma) </a:t>
            </a:r>
            <a:r>
              <a:rPr lang="sl-SI" sz="2200" b="1" kern="0" dirty="0">
                <a:solidFill>
                  <a:schemeClr val="bg1"/>
                </a:solidFill>
                <a:latin typeface="+mn-lt"/>
              </a:rPr>
              <a:t>tudi v istem prostoru – INTERAKTIVNO TIMSKO POUČEVANJE</a:t>
            </a:r>
            <a:r>
              <a:rPr lang="en-US" sz="2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l-SI" sz="2200" b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l-SI" sz="2200" kern="0" dirty="0">
                <a:solidFill>
                  <a:schemeClr val="bg1"/>
                </a:solidFill>
                <a:latin typeface="+mn-lt"/>
              </a:rPr>
              <a:t>(t.i. </a:t>
            </a:r>
            <a:r>
              <a:rPr lang="sl-SI" sz="2200" i="1" kern="0" dirty="0" err="1">
                <a:solidFill>
                  <a:schemeClr val="bg1"/>
                </a:solidFill>
                <a:latin typeface="+mn-lt"/>
              </a:rPr>
              <a:t>pair</a:t>
            </a:r>
            <a:r>
              <a:rPr lang="sl-SI" sz="2200" i="1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sl-SI" sz="2200" i="1" kern="0" dirty="0" err="1">
                <a:solidFill>
                  <a:schemeClr val="bg1"/>
                </a:solidFill>
                <a:latin typeface="+mn-lt"/>
              </a:rPr>
              <a:t>teaching</a:t>
            </a:r>
            <a:r>
              <a:rPr lang="sl-SI" sz="2200" kern="0" dirty="0">
                <a:solidFill>
                  <a:schemeClr val="bg1"/>
                </a:solidFill>
                <a:latin typeface="+mn-lt"/>
              </a:rPr>
              <a:t>, tandemsko poučevanje</a:t>
            </a:r>
            <a:r>
              <a:rPr lang="sl-SI" sz="2200" kern="0" dirty="0">
                <a:solidFill>
                  <a:srgbClr val="C00000"/>
                </a:solidFill>
                <a:latin typeface="+mn-lt"/>
              </a:rPr>
              <a:t>)</a:t>
            </a:r>
            <a:endParaRPr lang="en-US" sz="2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285750" y="2928938"/>
            <a:ext cx="1928813" cy="785812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C00000"/>
                </a:solidFill>
                <a:latin typeface="Arial Rounded MT Bold" pitchFamily="34" charset="0"/>
              </a:rPr>
              <a:t>TIP A</a:t>
            </a:r>
            <a:r>
              <a:rPr lang="sl-SI" sz="2800" b="1" kern="0" dirty="0">
                <a:solidFill>
                  <a:srgbClr val="C00000"/>
                </a:solidFill>
                <a:latin typeface="Arial Rounded MT Bold" pitchFamily="34" charset="0"/>
              </a:rPr>
              <a:t>:</a:t>
            </a:r>
            <a:r>
              <a:rPr lang="en-US" sz="2800" b="1" kern="0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endParaRPr lang="sl-SI" sz="2800" dirty="0">
              <a:solidFill>
                <a:srgbClr val="C00000"/>
              </a:solidFill>
            </a:endParaRPr>
          </a:p>
        </p:txBody>
      </p:sp>
      <p:sp>
        <p:nvSpPr>
          <p:cNvPr id="890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88913"/>
            <a:ext cx="8269288" cy="654050"/>
          </a:xfr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</a:gradFill>
          <a:ln w="38100">
            <a:solidFill>
              <a:srgbClr val="26048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l-SI" smtClean="0">
                <a:solidFill>
                  <a:schemeClr val="bg1"/>
                </a:solidFill>
                <a:latin typeface="Arial Rounded MT Bold" pitchFamily="34" charset="0"/>
              </a:rPr>
              <a:t>             </a:t>
            </a:r>
            <a:r>
              <a:rPr lang="sl-SI" sz="4000" smtClean="0">
                <a:solidFill>
                  <a:schemeClr val="bg1"/>
                </a:solidFill>
                <a:latin typeface="Arial Rounded MT Bold" pitchFamily="34" charset="0"/>
              </a:rPr>
              <a:t>TIMSKO POUČEVANJE</a:t>
            </a:r>
            <a:endParaRPr lang="en-US" sz="400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5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655201"/>
              </p:ext>
            </p:extLst>
          </p:nvPr>
        </p:nvGraphicFramePr>
        <p:xfrm>
          <a:off x="180211" y="756785"/>
          <a:ext cx="8715436" cy="600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3071834"/>
                <a:gridCol w="2214578"/>
                <a:gridCol w="2857520"/>
              </a:tblGrid>
              <a:tr h="447736">
                <a:tc rowSpan="2">
                  <a:txBody>
                    <a:bodyPr/>
                    <a:lstStyle/>
                    <a:p>
                      <a:pPr algn="ctr"/>
                      <a:r>
                        <a:rPr lang="sl-SI" sz="4400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</a:rPr>
                        <a:t>?</a:t>
                      </a:r>
                      <a:endParaRPr lang="sl-SI" sz="4400" dirty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SKUPAJ </a:t>
                      </a:r>
                      <a:r>
                        <a:rPr lang="sl-SI" sz="2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sl-SI" sz="2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(v istem prostoru)</a:t>
                      </a:r>
                      <a:endParaRPr lang="sl-SI" sz="2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A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LOČENO</a:t>
                      </a:r>
                      <a:endParaRPr lang="sl-SI" sz="2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807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vzporedno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zaporedno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(praviloma)</a:t>
                      </a:r>
                      <a:r>
                        <a:rPr lang="sl-SI" sz="2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vzporedno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230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sl-SI" sz="2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iste dejavnosti</a:t>
                      </a:r>
                      <a:endParaRPr lang="sl-SI" sz="2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1. 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DVOGOVORNO</a:t>
                      </a:r>
                    </a:p>
                    <a:p>
                      <a:pPr algn="ctr"/>
                      <a:r>
                        <a:rPr lang="sl-SI" sz="2400" b="1" dirty="0" err="1" smtClean="0">
                          <a:solidFill>
                            <a:schemeClr val="bg1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dialogično</a:t>
                      </a:r>
                      <a:r>
                        <a:rPr lang="sl-SI" sz="2400" b="1" baseline="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sl-SI" sz="1800" b="1" baseline="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oz. </a:t>
                      </a:r>
                      <a:r>
                        <a:rPr lang="sl-SI" sz="1800" b="1" dirty="0" err="1" smtClean="0">
                          <a:solidFill>
                            <a:schemeClr val="bg1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kolaborativno</a:t>
                      </a:r>
                      <a:endParaRPr lang="sl-SI" sz="1800" b="0" dirty="0" smtClean="0">
                        <a:solidFill>
                          <a:schemeClr val="bg1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5.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IZMENJALNO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err="1" smtClean="0">
                          <a:solidFill>
                            <a:srgbClr val="C00000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alternacijsko</a:t>
                      </a:r>
                      <a:endParaRPr lang="sl-SI" sz="2400" b="1" dirty="0" smtClean="0">
                        <a:solidFill>
                          <a:srgbClr val="C00000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600" b="0" dirty="0" smtClean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(rotirata</a:t>
                      </a:r>
                      <a:r>
                        <a:rPr lang="sl-SI" sz="1600" b="0" baseline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 učitelja ali učenci/dijaki</a:t>
                      </a:r>
                      <a:r>
                        <a:rPr lang="sl-SI" sz="1600" b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)</a:t>
                      </a:r>
                      <a:endParaRPr lang="sl-SI" sz="1600" b="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6.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VZPOREDNO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paralelno</a:t>
                      </a:r>
                      <a:endParaRPr lang="sl-SI" sz="2400" b="1" dirty="0">
                        <a:solidFill>
                          <a:srgbClr val="C00000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64112">
                <a:tc row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sl-SI" sz="2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različne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sl-SI" sz="2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dejavnosti</a:t>
                      </a:r>
                      <a:endParaRPr lang="sl-SI" sz="2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2.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SOODVISNO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tradicionalno</a:t>
                      </a:r>
                      <a:endParaRPr lang="sl-SI" sz="1600" b="0" dirty="0">
                        <a:solidFill>
                          <a:schemeClr val="accent6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73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7.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RAZLOČEVALNO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rgbClr val="C00000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diferencirano</a:t>
                      </a:r>
                      <a:endParaRPr lang="sl-SI" sz="2400" b="1" dirty="0">
                        <a:solidFill>
                          <a:srgbClr val="C00000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411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3.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DOPOLNJEVALNO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komplementarno</a:t>
                      </a:r>
                      <a:endParaRPr lang="sl-SI" sz="2400" b="1" dirty="0" smtClean="0">
                        <a:solidFill>
                          <a:schemeClr val="accent6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A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164112">
                <a:tc vMerge="1"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4.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PODPORNO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 err="1" smtClean="0">
                          <a:solidFill>
                            <a:schemeClr val="accent6"/>
                          </a:solidFill>
                          <a:latin typeface="Arial Rounded MT Bold" pitchFamily="34" charset="0"/>
                          <a:cs typeface="Arial" pitchFamily="34" charset="0"/>
                        </a:rPr>
                        <a:t>suportivno</a:t>
                      </a:r>
                      <a:endParaRPr lang="sl-SI" sz="2400" b="1" dirty="0" smtClean="0">
                        <a:solidFill>
                          <a:schemeClr val="accent6"/>
                        </a:solidFill>
                        <a:latin typeface="Arial Rounded MT Bold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95" name="PoljeZBesedilom 4"/>
          <p:cNvSpPr txBox="1">
            <a:spLocks noChangeArrowheads="1"/>
          </p:cNvSpPr>
          <p:nvPr/>
        </p:nvSpPr>
        <p:spPr bwMode="auto">
          <a:xfrm>
            <a:off x="214313" y="152400"/>
            <a:ext cx="8715375" cy="58578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INTERAKTIVNO</a:t>
            </a:r>
            <a:r>
              <a:rPr lang="sl-SI" sz="3200" b="1" dirty="0">
                <a:latin typeface="Arial Rounded MT Bold" pitchFamily="34" charset="0"/>
              </a:rPr>
              <a:t> </a:t>
            </a: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TIMSKO</a:t>
            </a:r>
            <a:r>
              <a:rPr lang="sl-SI" sz="3200" b="1" dirty="0">
                <a:latin typeface="Arial Rounded MT Bold" pitchFamily="34" charset="0"/>
              </a:rPr>
              <a:t> </a:t>
            </a: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POUČEVANJE</a:t>
            </a:r>
          </a:p>
        </p:txBody>
      </p:sp>
    </p:spTree>
    <p:extLst>
      <p:ext uri="{BB962C8B-B14F-4D97-AF65-F5344CB8AC3E}">
        <p14:creationId xmlns:p14="http://schemas.microsoft.com/office/powerpoint/2010/main" val="42561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456" y="260648"/>
            <a:ext cx="8496300" cy="936104"/>
          </a:xfr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NAMEN: Priprava na usposabljanje šolskih PT-KP 17/3 - 2011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596895"/>
              </p:ext>
            </p:extLst>
          </p:nvPr>
        </p:nvGraphicFramePr>
        <p:xfrm>
          <a:off x="389540" y="2060848"/>
          <a:ext cx="8472147" cy="3639072"/>
        </p:xfrm>
        <a:graphic>
          <a:graphicData uri="http://schemas.openxmlformats.org/drawingml/2006/table">
            <a:tbl>
              <a:tblPr/>
              <a:tblGrid>
                <a:gridCol w="2094228"/>
                <a:gridCol w="4320480"/>
                <a:gridCol w="205743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Čas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Vsebina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Izvajalci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930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09.00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10.00 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smtClean="0">
                          <a:effectLst/>
                          <a:latin typeface="+mj-lt"/>
                          <a:ea typeface="Times New Roman"/>
                        </a:rPr>
                        <a:t>KURIKULARNE POVEZAVE IN TIMSKO POUČEVANJE</a:t>
                      </a:r>
                      <a:endParaRPr lang="sl-SI" sz="2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9535" marR="89535" marT="0" marB="0" anchor="ctr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Katja Pavlič Škerjanc</a:t>
                      </a:r>
                      <a:endParaRPr kumimoji="0" lang="sl-SI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10.00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10.45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DELAVNICA 1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Svetovalci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10.45 </a:t>
                      </a: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11.00</a:t>
                      </a:r>
                      <a:endParaRPr kumimoji="0" 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Odmor</a:t>
                      </a:r>
                      <a:endParaRPr lang="sl-SI" sz="2400" b="0" i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11.00 – 11.45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1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DELAVNICA 2</a:t>
                      </a:r>
                      <a:endParaRPr lang="sl-SI" sz="2400" b="1" kern="1200" dirty="0" smtClean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Svetovalci</a:t>
                      </a:r>
                      <a:endParaRPr kumimoji="0" lang="sl-SI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11.45 – 12.30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ZAKLJUČKI IN DOGOVORI</a:t>
                      </a:r>
                      <a:endParaRPr lang="sl-SI" sz="24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Vsi udeleženci</a:t>
                      </a:r>
                      <a:endParaRPr kumimoji="0" lang="sl-SI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12.30 – 13.00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Aktualne informacije</a:t>
                      </a:r>
                      <a:endParaRPr lang="sl-SI" sz="24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dr. Amalija Žakelj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mag. M. Borstner</a:t>
                      </a:r>
                      <a:endParaRPr kumimoji="0" lang="sl-SI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Naslov 1"/>
          <p:cNvSpPr txBox="1">
            <a:spLocks/>
          </p:cNvSpPr>
          <p:nvPr/>
        </p:nvSpPr>
        <p:spPr bwMode="auto">
          <a:xfrm>
            <a:off x="389540" y="1381204"/>
            <a:ext cx="8496300" cy="56768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PROGRAM</a:t>
            </a: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728709"/>
              </p:ext>
            </p:extLst>
          </p:nvPr>
        </p:nvGraphicFramePr>
        <p:xfrm>
          <a:off x="285750" y="1643063"/>
          <a:ext cx="8572500" cy="48466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72500"/>
              </a:tblGrid>
              <a:tr h="731568"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rgbClr val="C00000"/>
                          </a:solidFill>
                        </a:rPr>
                        <a:t>DIJAKI</a:t>
                      </a:r>
                      <a:r>
                        <a:rPr lang="sl-SI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1800" dirty="0" smtClean="0">
                          <a:solidFill>
                            <a:schemeClr val="tx1"/>
                          </a:solidFill>
                        </a:rPr>
                        <a:t>(odpravljanje razlik</a:t>
                      </a:r>
                      <a:r>
                        <a:rPr lang="sl-SI" sz="1800" baseline="0" dirty="0" smtClean="0">
                          <a:solidFill>
                            <a:schemeClr val="tx1"/>
                          </a:solidFill>
                        </a:rPr>
                        <a:t> v predznanju, diferencirana </a:t>
                      </a:r>
                    </a:p>
                    <a:p>
                      <a:r>
                        <a:rPr lang="sl-SI" sz="1800" baseline="0" dirty="0" smtClean="0">
                          <a:solidFill>
                            <a:schemeClr val="tx1"/>
                          </a:solidFill>
                        </a:rPr>
                        <a:t>pomoč pri učnih težavah, podpora nadarjenim, prilagajanje učnim stilom itd.</a:t>
                      </a:r>
                      <a:r>
                        <a:rPr lang="sl-SI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68">
                <a:tc>
                  <a:txBody>
                    <a:bodyPr/>
                    <a:lstStyle/>
                    <a:p>
                      <a:r>
                        <a:rPr lang="sl-SI" sz="2400" b="1" dirty="0" err="1" smtClean="0">
                          <a:solidFill>
                            <a:srgbClr val="C00000"/>
                          </a:solidFill>
                        </a:rPr>
                        <a:t>Intradisciplinarnost</a:t>
                      </a:r>
                      <a:r>
                        <a:rPr lang="sl-SI" sz="2400" b="1" dirty="0" smtClean="0"/>
                        <a:t> </a:t>
                      </a:r>
                      <a:r>
                        <a:rPr lang="sl-SI" sz="1800" b="1" dirty="0" smtClean="0"/>
                        <a:t>(enopredmetne </a:t>
                      </a:r>
                      <a:r>
                        <a:rPr lang="sl-SI" sz="1800" b="1" dirty="0" err="1" smtClean="0"/>
                        <a:t>kurikularne</a:t>
                      </a:r>
                      <a:r>
                        <a:rPr lang="sl-SI" sz="1800" b="1" dirty="0" smtClean="0"/>
                        <a:t> povezave – vertikalne in horizontalne, delne in celovite/</a:t>
                      </a:r>
                      <a:r>
                        <a:rPr lang="sl-SI" sz="1800" b="1" dirty="0" err="1" smtClean="0"/>
                        <a:t>kroskurikularne</a:t>
                      </a:r>
                      <a:r>
                        <a:rPr lang="sl-SI" sz="1800" b="1" baseline="0" dirty="0" smtClean="0"/>
                        <a:t>)</a:t>
                      </a:r>
                      <a:endParaRPr lang="sl-SI" sz="1800" b="1" dirty="0"/>
                    </a:p>
                  </a:txBody>
                  <a:tcPr marT="45723" marB="45723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68"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rgbClr val="C00000"/>
                          </a:solidFill>
                        </a:rPr>
                        <a:t>INTERDISCIPLINARNOST</a:t>
                      </a:r>
                      <a:r>
                        <a:rPr lang="sl-SI" sz="2400" b="1" dirty="0" smtClean="0"/>
                        <a:t> </a:t>
                      </a:r>
                      <a:r>
                        <a:rPr lang="sl-SI" sz="1800" b="1" dirty="0" smtClean="0"/>
                        <a:t>(</a:t>
                      </a:r>
                      <a:r>
                        <a:rPr lang="sl-SI" sz="1800" b="1" dirty="0" err="1" smtClean="0"/>
                        <a:t>večpredmetne</a:t>
                      </a:r>
                      <a:r>
                        <a:rPr lang="sl-SI" sz="1800" b="1" dirty="0" smtClean="0"/>
                        <a:t> </a:t>
                      </a:r>
                      <a:r>
                        <a:rPr lang="sl-SI" sz="1800" b="1" dirty="0" err="1" smtClean="0"/>
                        <a:t>kurikularne</a:t>
                      </a:r>
                      <a:r>
                        <a:rPr lang="sl-SI" sz="1800" b="1" dirty="0" smtClean="0"/>
                        <a:t> povezave – vertikalne in horizontalne, delne in celovite/</a:t>
                      </a:r>
                      <a:r>
                        <a:rPr lang="sl-SI" sz="1800" b="1" dirty="0" err="1" smtClean="0"/>
                        <a:t>kroskurikularne</a:t>
                      </a:r>
                      <a:r>
                        <a:rPr lang="sl-SI" sz="1800" b="1" baseline="0" dirty="0" smtClean="0"/>
                        <a:t>)</a:t>
                      </a:r>
                      <a:endParaRPr lang="sl-SI" sz="1800" b="1" dirty="0" smtClean="0"/>
                    </a:p>
                  </a:txBody>
                  <a:tcPr marT="45723" marB="45723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731568"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rgbClr val="C00000"/>
                          </a:solidFill>
                        </a:rPr>
                        <a:t>DIDAKTIČNI PRISTOP/UČNA METODA </a:t>
                      </a:r>
                      <a:r>
                        <a:rPr lang="sl-SI" sz="1800" b="1" dirty="0" smtClean="0"/>
                        <a:t>(projektni pristop, raziskovalno učenje, sodelovalno učenje…)</a:t>
                      </a:r>
                    </a:p>
                  </a:txBody>
                  <a:tcPr marT="45723" marB="45723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rgbClr val="C00000"/>
                          </a:solidFill>
                        </a:rPr>
                        <a:t>Faza učnega procesa </a:t>
                      </a:r>
                      <a:r>
                        <a:rPr lang="sl-SI" sz="1800" b="1" dirty="0" smtClean="0"/>
                        <a:t>(preverjanje in ocenjevanje znanja)</a:t>
                      </a:r>
                      <a:endParaRPr lang="sl-SI" sz="1800" b="1" dirty="0"/>
                    </a:p>
                  </a:txBody>
                  <a:tcPr marT="45723" marB="45723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68"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rgbClr val="C00000"/>
                          </a:solidFill>
                        </a:rPr>
                        <a:t>Učitelji</a:t>
                      </a:r>
                      <a:r>
                        <a:rPr lang="sl-SI" sz="2400" b="1" dirty="0" smtClean="0"/>
                        <a:t> </a:t>
                      </a:r>
                      <a:r>
                        <a:rPr lang="sl-SI" sz="1800" b="1" dirty="0" smtClean="0"/>
                        <a:t>(</a:t>
                      </a:r>
                      <a:r>
                        <a:rPr lang="sl-SI" sz="1800" b="1" dirty="0" err="1" smtClean="0"/>
                        <a:t>kolegialno</a:t>
                      </a:r>
                      <a:r>
                        <a:rPr lang="sl-SI" sz="1800" b="1" dirty="0" smtClean="0"/>
                        <a:t> učenje, medsebojna pomoč pri reševanju problemov z “zahtevnimi” oddelki</a:t>
                      </a:r>
                      <a:r>
                        <a:rPr lang="sl-SI" sz="1800" b="1" baseline="0" dirty="0" smtClean="0"/>
                        <a:t> ali dijaki, omogočanje “specializiranosti”</a:t>
                      </a:r>
                      <a:r>
                        <a:rPr lang="sl-SI" sz="1800" b="1" dirty="0" smtClean="0"/>
                        <a:t>)</a:t>
                      </a:r>
                      <a:endParaRPr lang="sl-SI" sz="1800" b="1" dirty="0"/>
                    </a:p>
                  </a:txBody>
                  <a:tcPr marT="45723" marB="45723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68"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rgbClr val="C00000"/>
                          </a:solidFill>
                        </a:rPr>
                        <a:t>Predmeti/Področja</a:t>
                      </a:r>
                      <a:r>
                        <a:rPr lang="sl-SI" sz="2400" b="1" dirty="0" smtClean="0"/>
                        <a:t> </a:t>
                      </a:r>
                      <a:r>
                        <a:rPr lang="sl-SI" sz="1800" b="1" dirty="0" smtClean="0"/>
                        <a:t>(profiliranje </a:t>
                      </a:r>
                      <a:r>
                        <a:rPr lang="sl-SI" sz="1800" b="1" dirty="0" err="1" smtClean="0"/>
                        <a:t>kurikula</a:t>
                      </a:r>
                      <a:r>
                        <a:rPr lang="sl-SI" sz="1800" b="1" dirty="0" smtClean="0"/>
                        <a:t> – prednost posameznim predmetom ali predmetnim področjem)</a:t>
                      </a:r>
                      <a:endParaRPr lang="sl-SI" sz="1800" b="1" dirty="0"/>
                    </a:p>
                  </a:txBody>
                  <a:tcPr marT="45723" marB="45723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0132" name="Naslov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1000125"/>
          </a:xfrm>
          <a:solidFill>
            <a:srgbClr val="C00000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l-SI" smtClean="0">
                <a:solidFill>
                  <a:schemeClr val="bg1"/>
                </a:solidFill>
                <a:latin typeface="Arial Rounded MT Bold" pitchFamily="34" charset="0"/>
              </a:rPr>
              <a:t>CILJI INTERAKTIVNEGA </a:t>
            </a:r>
            <a:br>
              <a:rPr lang="sl-SI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mtClean="0">
                <a:solidFill>
                  <a:schemeClr val="bg1"/>
                </a:solidFill>
                <a:latin typeface="Arial Rounded MT Bold" pitchFamily="34" charset="0"/>
              </a:rPr>
              <a:t>TIMSKEGA POUČEVANJA</a:t>
            </a:r>
          </a:p>
        </p:txBody>
      </p:sp>
      <p:pic>
        <p:nvPicPr>
          <p:cNvPr id="90133" name="Picture 2" descr="C:\Users\KPavlic\Documents\SLIKE\Grafika\Teamwork\TW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14313"/>
            <a:ext cx="2071687" cy="156051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4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654050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SISTEM KURIKULARNIH POVEZAV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47637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3325"/>
                <a:gridCol w="673325"/>
                <a:gridCol w="673325"/>
                <a:gridCol w="908981"/>
                <a:gridCol w="723310"/>
                <a:gridCol w="723310"/>
                <a:gridCol w="723310"/>
                <a:gridCol w="723310"/>
                <a:gridCol w="723310"/>
                <a:gridCol w="723310"/>
                <a:gridCol w="723310"/>
                <a:gridCol w="723310"/>
              </a:tblGrid>
              <a:tr h="924664">
                <a:tc gridSpan="4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ENOPREDMETNE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monodisciplinarne</a:t>
                      </a:r>
                      <a:endParaRPr lang="sl-SI" sz="2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VEČPREDMETNE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pluridisciplinarne</a:t>
                      </a:r>
                      <a:endParaRPr lang="sl-SI" sz="24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522637"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INTRAdisciplinarne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znotraj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MULTIdisciplinarne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mnogo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RAZNOpredmetne</a:t>
                      </a:r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/>
                        <a:t>INTERdisciplinarne</a:t>
                      </a:r>
                      <a:endParaRPr lang="sl-SI" sz="2200" b="1" dirty="0" smtClean="0"/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med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50236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/>
                        <a:t>vertikalne</a:t>
                      </a:r>
                    </a:p>
                    <a:p>
                      <a:pPr algn="ctr"/>
                      <a:endParaRPr lang="sl-SI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</a:p>
                    <a:p>
                      <a:pPr algn="ctr"/>
                      <a:endParaRPr lang="sl-SI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smtClean="0"/>
                        <a:t>vertikalne</a:t>
                      </a:r>
                      <a:endParaRPr lang="sl-SI" sz="2000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  <a:endParaRPr lang="sl-SI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smtClean="0"/>
                        <a:t>vertikalne</a:t>
                      </a:r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dirty="0" err="1" smtClean="0"/>
                        <a:t>horizon</a:t>
                      </a:r>
                      <a:r>
                        <a:rPr lang="sl-SI" sz="2000" b="1" dirty="0" smtClean="0"/>
                        <a:t>-talne</a:t>
                      </a:r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239452"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accent6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rgbClr val="C00000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delne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celovite</a:t>
                      </a:r>
                      <a:endParaRPr lang="sl-SI" b="1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92" name="PoljeZBesedilom 4"/>
          <p:cNvSpPr txBox="1">
            <a:spLocks noChangeArrowheads="1"/>
          </p:cNvSpPr>
          <p:nvPr/>
        </p:nvSpPr>
        <p:spPr bwMode="auto">
          <a:xfrm>
            <a:off x="2643188" y="6143625"/>
            <a:ext cx="371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sl-SI" b="1">
                <a:solidFill>
                  <a:srgbClr val="C00000"/>
                </a:solidFill>
              </a:rPr>
              <a:t>celovite = kroskurikularne</a:t>
            </a:r>
          </a:p>
        </p:txBody>
      </p:sp>
    </p:spTree>
    <p:extLst>
      <p:ext uri="{BB962C8B-B14F-4D97-AF65-F5344CB8AC3E}">
        <p14:creationId xmlns:p14="http://schemas.microsoft.com/office/powerpoint/2010/main" val="2834535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15375" cy="654050"/>
          </a:xfr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>SPREJETI:  VERJETI ALI RAZUMETI?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14313" y="928688"/>
          <a:ext cx="8715376" cy="57948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936"/>
                <a:gridCol w="2893220"/>
                <a:gridCol w="2893220"/>
              </a:tblGrid>
              <a:tr h="822868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ENOPREDMETNE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monodisciplinarne</a:t>
                      </a:r>
                      <a:endParaRPr lang="sl-SI" sz="2400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VEČPREDMETNE</a:t>
                      </a:r>
                    </a:p>
                    <a:p>
                      <a:pPr algn="ctr"/>
                      <a:r>
                        <a:rPr lang="sl-SI" sz="2400" dirty="0" err="1" smtClean="0"/>
                        <a:t>pluridisciplinarne</a:t>
                      </a:r>
                      <a:endParaRPr lang="sl-SI" sz="2400" dirty="0"/>
                    </a:p>
                  </a:txBody>
                  <a:tcPr marL="91439" marR="91439" marT="45715" marB="45715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432610">
                <a:tc gridSpan="3">
                  <a:txBody>
                    <a:bodyPr/>
                    <a:lstStyle/>
                    <a:p>
                      <a:pPr algn="ctr"/>
                      <a:r>
                        <a:rPr lang="sl-SI" sz="2200" b="1" i="1" dirty="0" smtClean="0">
                          <a:solidFill>
                            <a:schemeClr val="accent6"/>
                          </a:solidFill>
                        </a:rPr>
                        <a:t>število predmetov</a:t>
                      </a:r>
                      <a:endParaRPr lang="sl-SI" sz="2200" b="1" i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l-SI" sz="22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744563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EN predmet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VEČ predmetov = 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sl-SI" sz="1600" b="1" dirty="0" smtClean="0">
                          <a:solidFill>
                            <a:srgbClr val="C00000"/>
                          </a:solidFill>
                        </a:rPr>
                        <a:t>več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 kot eden </a:t>
                      </a:r>
                      <a:r>
                        <a:rPr lang="sl-SI" sz="1600" b="0" dirty="0" smtClean="0">
                          <a:solidFill>
                            <a:schemeClr val="accent6"/>
                          </a:solidFill>
                        </a:rPr>
                        <a:t>=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l-SI" sz="1600" b="1" i="0" dirty="0" smtClean="0">
                          <a:solidFill>
                            <a:schemeClr val="accent6"/>
                          </a:solidFill>
                        </a:rPr>
                        <a:t>DVA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; </a:t>
                      </a:r>
                      <a:r>
                        <a:rPr lang="sl-SI" sz="1600" b="1" dirty="0" smtClean="0">
                          <a:solidFill>
                            <a:srgbClr val="C00000"/>
                          </a:solidFill>
                        </a:rPr>
                        <a:t>več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 kot dva </a:t>
                      </a:r>
                      <a:r>
                        <a:rPr lang="sl-SI" sz="1600" b="1" i="1" dirty="0" smtClean="0">
                          <a:solidFill>
                            <a:schemeClr val="accent6"/>
                          </a:solidFill>
                        </a:rPr>
                        <a:t>= </a:t>
                      </a:r>
                      <a:r>
                        <a:rPr lang="sl-SI" sz="1600" b="1" i="0" dirty="0" smtClean="0">
                          <a:solidFill>
                            <a:schemeClr val="accent6"/>
                          </a:solidFill>
                        </a:rPr>
                        <a:t>TRIJE, ŠTIRJE …, VSI</a:t>
                      </a: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57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INTRAdisciplinarne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znotraj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>
                          <a:solidFill>
                            <a:schemeClr val="tx1"/>
                          </a:solidFill>
                        </a:rPr>
                        <a:t>MULTIdisciplinarne</a:t>
                      </a:r>
                      <a:endParaRPr lang="sl-SI" sz="2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mnogo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RAZNOpredmetne</a:t>
                      </a:r>
                      <a:r>
                        <a:rPr lang="sl-SI" sz="2200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err="1" smtClean="0"/>
                        <a:t>INTERdisciplinarne</a:t>
                      </a:r>
                      <a:endParaRPr lang="sl-SI" sz="2200" b="1" dirty="0" smtClean="0"/>
                    </a:p>
                    <a:p>
                      <a:pPr algn="ctr"/>
                      <a:r>
                        <a:rPr lang="sl-SI" sz="2200" b="1" u="sng" dirty="0" err="1" smtClean="0">
                          <a:solidFill>
                            <a:srgbClr val="C00000"/>
                          </a:solidFill>
                        </a:rPr>
                        <a:t>med</a:t>
                      </a:r>
                      <a:r>
                        <a:rPr lang="sl-SI" sz="2200" b="1" dirty="0" err="1" smtClean="0">
                          <a:solidFill>
                            <a:srgbClr val="C00000"/>
                          </a:solidFill>
                        </a:rPr>
                        <a:t>predmetne</a:t>
                      </a:r>
                      <a:endParaRPr lang="sl-SI" sz="22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algn="ctr"/>
                      <a:r>
                        <a:rPr lang="sl-SI" sz="2000" b="1" i="1" dirty="0" smtClean="0">
                          <a:solidFill>
                            <a:schemeClr val="accent6"/>
                          </a:solidFill>
                        </a:rPr>
                        <a:t>narava povezanosti </a:t>
                      </a:r>
                      <a:endParaRPr lang="sl-SI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sz="2000" b="1" i="1" dirty="0" smtClean="0">
                          <a:solidFill>
                            <a:schemeClr val="accent6"/>
                          </a:solidFill>
                        </a:rPr>
                        <a:t>narava povezanosti / interakcije med njimi</a:t>
                      </a:r>
                      <a:endParaRPr lang="sl-SI" sz="2000" b="1" i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l-SI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98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dva, več ali vse izvajalce </a:t>
                      </a: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istega predmeta</a:t>
                      </a:r>
                      <a:r>
                        <a:rPr lang="sl-SI" sz="2000" b="1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v dveh, več ali vseh oddelkih na šoli </a:t>
                      </a: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povezuje isti/enak učni cilj, dejavnost, pristop …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(višja kakovost učnega procesa, razbremenitev učiteljev</a:t>
                      </a:r>
                      <a:r>
                        <a:rPr lang="sl-SI" sz="1600" b="1" baseline="0" dirty="0" smtClean="0">
                          <a:solidFill>
                            <a:schemeClr val="accent6"/>
                          </a:solidFill>
                        </a:rPr>
                        <a:t> itd.</a:t>
                      </a: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)</a:t>
                      </a:r>
                      <a:endParaRPr lang="sl-SI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SKUPNI cilj, dejavnost, pristop …, ki predmete povezuje</a:t>
                      </a:r>
                      <a:r>
                        <a:rPr lang="sl-SI" sz="2000" b="1" baseline="0" dirty="0" smtClean="0">
                          <a:solidFill>
                            <a:srgbClr val="C00000"/>
                          </a:solidFill>
                        </a:rPr>
                        <a:t> OD ZUNAJ</a:t>
                      </a:r>
                      <a:endParaRPr lang="sl-SI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(vsak</a:t>
                      </a:r>
                      <a:r>
                        <a:rPr lang="sl-SI" sz="1600" b="1" baseline="0" dirty="0" smtClean="0">
                          <a:solidFill>
                            <a:schemeClr val="accent6"/>
                          </a:solidFill>
                        </a:rPr>
                        <a:t> predmet ga lahko doseže sam, vendar ne tako dobro, tj. ne s tako dobrimi učnimi rezultati dijakov)</a:t>
                      </a:r>
                      <a:endParaRPr lang="sl-SI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SKUPNI, že 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sl-SI" sz="2000" b="1" dirty="0" smtClean="0">
                          <a:solidFill>
                            <a:srgbClr val="C00000"/>
                          </a:solidFill>
                        </a:rPr>
                        <a:t>integrirani učni cilj, ki predmete povezuje</a:t>
                      </a:r>
                      <a:r>
                        <a:rPr lang="sl-SI" sz="2000" b="1" baseline="0" dirty="0" smtClean="0">
                          <a:solidFill>
                            <a:srgbClr val="C00000"/>
                          </a:solidFill>
                        </a:rPr>
                        <a:t> OD ZNOTRAJ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endParaRPr lang="sl-SI" sz="16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sl-SI" sz="1600" b="1" dirty="0" smtClean="0">
                          <a:solidFill>
                            <a:schemeClr val="accent6"/>
                          </a:solidFill>
                        </a:rPr>
                        <a:t>(noben predmet ga ne more doseči sam, ker je cilj preveč kompleksen)</a:t>
                      </a:r>
                      <a:endParaRPr lang="sl-SI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1439" marR="91439" marT="45715" marB="45715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244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PoljeZBesedilom 7"/>
          <p:cNvSpPr txBox="1">
            <a:spLocks noChangeArrowheads="1"/>
          </p:cNvSpPr>
          <p:nvPr/>
        </p:nvSpPr>
        <p:spPr bwMode="auto">
          <a:xfrm>
            <a:off x="285750" y="1214438"/>
            <a:ext cx="8501063" cy="95408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sl-SI" sz="28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Kaj bom raje naredil/-a skupaj </a:t>
            </a:r>
          </a:p>
          <a:p>
            <a:pPr algn="r">
              <a:defRPr/>
            </a:pPr>
            <a:r>
              <a:rPr lang="sl-SI" sz="2800" b="1" dirty="0">
                <a:solidFill>
                  <a:schemeClr val="bg1"/>
                </a:solidFill>
                <a:latin typeface="Arial Rounded MT Bold" pitchFamily="34" charset="0"/>
                <a:cs typeface="Arial" charset="0"/>
              </a:rPr>
              <a:t>s kolegico oz. kolegom?</a:t>
            </a:r>
            <a:endParaRPr lang="sl-SI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3" name="Naslov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358188" cy="6429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SITO SMISELNOSTI</a:t>
            </a:r>
          </a:p>
        </p:txBody>
      </p:sp>
      <p:pic>
        <p:nvPicPr>
          <p:cNvPr id="28677" name="Picture 4" descr="http://tbn2.google.com/images?q=tbn:CH9SP8QJ1PpLsM:http://www.royalindustriesinc.com/images/bakeware/roy%2520ws%25201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51" y="285750"/>
            <a:ext cx="2253146" cy="2000242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93190" name="PoljeZBesedilom 6"/>
          <p:cNvSpPr txBox="1">
            <a:spLocks noChangeArrowheads="1"/>
          </p:cNvSpPr>
          <p:nvPr/>
        </p:nvSpPr>
        <p:spPr bwMode="auto">
          <a:xfrm>
            <a:off x="285750" y="4071938"/>
            <a:ext cx="4857750" cy="107791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sl-SI" sz="3200" b="1" i="1">
                <a:solidFill>
                  <a:schemeClr val="bg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“Nekaj, česar sam ne morem narediti.”</a:t>
            </a:r>
            <a:endParaRPr lang="sl-SI" sz="3200" i="1">
              <a:solidFill>
                <a:schemeClr val="bg1"/>
              </a:solidFill>
              <a:latin typeface="Trebuchet M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9" name="PoljeZBesedilom 5"/>
          <p:cNvSpPr txBox="1">
            <a:spLocks noChangeArrowheads="1"/>
          </p:cNvSpPr>
          <p:nvPr/>
        </p:nvSpPr>
        <p:spPr bwMode="auto">
          <a:xfrm>
            <a:off x="285750" y="5429250"/>
            <a:ext cx="5929313" cy="1077913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3200" b="1" i="1" dirty="0">
                <a:solidFill>
                  <a:schemeClr val="bg1"/>
                </a:solidFill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“Nekaj, česar sam ne morem narediti tako dobro.”</a:t>
            </a:r>
          </a:p>
        </p:txBody>
      </p:sp>
      <p:sp>
        <p:nvSpPr>
          <p:cNvPr id="93192" name="Ograda vsebine 2"/>
          <p:cNvSpPr>
            <a:spLocks noGrp="1"/>
          </p:cNvSpPr>
          <p:nvPr>
            <p:ph idx="1"/>
          </p:nvPr>
        </p:nvSpPr>
        <p:spPr>
          <a:xfrm>
            <a:off x="214313" y="2571750"/>
            <a:ext cx="5286375" cy="1357313"/>
          </a:xfrm>
        </p:spPr>
        <p:txBody>
          <a:bodyPr/>
          <a:lstStyle/>
          <a:p>
            <a:pPr>
              <a:buFontTx/>
              <a:buNone/>
            </a:pPr>
            <a:r>
              <a:rPr lang="sl-SI" sz="2800" b="1" dirty="0" err="1" smtClean="0">
                <a:solidFill>
                  <a:srgbClr val="C00000"/>
                </a:solidFill>
                <a:latin typeface="Arial Rounded MT Bold" pitchFamily="34" charset="0"/>
              </a:rPr>
              <a:t>Osmislitev</a:t>
            </a:r>
            <a:r>
              <a:rPr lang="sl-SI" sz="2800" b="1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sl-SI" sz="2800" b="1" dirty="0" err="1" smtClean="0">
                <a:solidFill>
                  <a:srgbClr val="C00000"/>
                </a:solidFill>
                <a:latin typeface="Arial Rounded MT Bold" pitchFamily="34" charset="0"/>
              </a:rPr>
              <a:t>medpredmetnega</a:t>
            </a:r>
            <a:r>
              <a:rPr lang="sl-SI" sz="2800" b="1" dirty="0" smtClean="0">
                <a:solidFill>
                  <a:srgbClr val="C00000"/>
                </a:solidFill>
                <a:latin typeface="Arial Rounded MT Bold" pitchFamily="34" charset="0"/>
              </a:rPr>
              <a:t> povezovanja in timskega poučevanja</a:t>
            </a:r>
            <a:endParaRPr lang="sl-SI" sz="2800" b="1" dirty="0" smtClean="0">
              <a:solidFill>
                <a:srgbClr val="C00000"/>
              </a:solidFill>
              <a:latin typeface="Arial Rounded MT Bold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sl-SI" sz="2800" b="1" dirty="0" smtClean="0">
              <a:solidFill>
                <a:srgbClr val="002060"/>
              </a:solidFill>
              <a:latin typeface="Arial Rounded MT Bold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sl-SI" sz="1200" b="1" dirty="0" smtClean="0"/>
          </a:p>
        </p:txBody>
      </p:sp>
      <p:sp>
        <p:nvSpPr>
          <p:cNvPr id="4" name="Zaokrožen pravokotni oblaček 3"/>
          <p:cNvSpPr/>
          <p:nvPr/>
        </p:nvSpPr>
        <p:spPr>
          <a:xfrm>
            <a:off x="5843839" y="2573536"/>
            <a:ext cx="2918669" cy="2576314"/>
          </a:xfrm>
          <a:prstGeom prst="wedgeRoundRectCallout">
            <a:avLst>
              <a:gd name="adj1" fmla="val -109519"/>
              <a:gd name="adj2" fmla="val -3356"/>
              <a:gd name="adj3" fmla="val 16667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rgbClr val="00B050"/>
                </a:solidFill>
                <a:latin typeface="Arial Rounded MT Bold" pitchFamily="34" charset="0"/>
              </a:rPr>
              <a:t>DODANA VREDNOST</a:t>
            </a:r>
          </a:p>
          <a:p>
            <a:pPr algn="ctr"/>
            <a:r>
              <a:rPr lang="sl-SI" sz="8800" b="1" dirty="0" smtClean="0">
                <a:solidFill>
                  <a:srgbClr val="00B050"/>
                </a:solidFill>
                <a:latin typeface="Arial Rounded MT Bold" pitchFamily="34" charset="0"/>
              </a:rPr>
              <a:t>?</a:t>
            </a:r>
            <a:endParaRPr lang="sl-SI" sz="8800" b="1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347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slov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282700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SITO SMISELNOSTI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KAKOVOST KURIKULARNIH POVEZAV: </a:t>
            </a:r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Bistvene </a:t>
            </a:r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v</a:t>
            </a:r>
            <a:r>
              <a:rPr lang="sl-SI" sz="2400" i="1" dirty="0" err="1" smtClean="0">
                <a:solidFill>
                  <a:schemeClr val="bg1"/>
                </a:solidFill>
                <a:latin typeface="Arial Rounded MT Bold" pitchFamily="34" charset="0"/>
              </a:rPr>
              <a:t>s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.</a:t>
            </a:r>
            <a:r>
              <a:rPr lang="sl-SI" sz="18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 naključne </a:t>
            </a:r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(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dobre</a:t>
            </a:r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 lastnosti</a:t>
            </a:r>
          </a:p>
        </p:txBody>
      </p:sp>
      <p:sp>
        <p:nvSpPr>
          <p:cNvPr id="61443" name="Ograda vsebine 6"/>
          <p:cNvSpPr>
            <a:spLocks noGrp="1"/>
          </p:cNvSpPr>
          <p:nvPr>
            <p:ph sz="half" idx="1"/>
          </p:nvPr>
        </p:nvSpPr>
        <p:spPr>
          <a:xfrm>
            <a:off x="395288" y="1700213"/>
            <a:ext cx="4392612" cy="4824412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</a:pPr>
            <a:r>
              <a:rPr lang="sl-SI" sz="2400" smtClean="0"/>
              <a:t>Pomembna zahteva - in hkrati omejitev - je </a:t>
            </a:r>
            <a:r>
              <a:rPr lang="sl-SI" sz="2400" b="1" smtClean="0">
                <a:solidFill>
                  <a:schemeClr val="accent2"/>
                </a:solidFill>
              </a:rPr>
              <a:t>spoštovanje integritete posameznih disciplin ter ohranjanje in vzdrževanje ustreznega ravnovesja med njimi</a:t>
            </a:r>
            <a:r>
              <a:rPr lang="sl-SI" sz="2400" smtClean="0"/>
              <a:t>, predvsem pa morajo biti kurikularne povezave:</a:t>
            </a:r>
          </a:p>
          <a:p>
            <a:pPr>
              <a:lnSpc>
                <a:spcPct val="0"/>
              </a:lnSpc>
              <a:spcBef>
                <a:spcPct val="0"/>
              </a:spcBef>
              <a:buFontTx/>
              <a:buNone/>
            </a:pPr>
            <a:r>
              <a:rPr lang="sl-SI" sz="2400" smtClean="0"/>
              <a:t> </a:t>
            </a:r>
          </a:p>
          <a:p>
            <a:pPr>
              <a:lnSpc>
                <a:spcPct val="85000"/>
              </a:lnSpc>
            </a:pPr>
            <a:r>
              <a:rPr lang="sl-SI" sz="2400" b="1" smtClean="0">
                <a:solidFill>
                  <a:srgbClr val="CC0000"/>
                </a:solidFill>
              </a:rPr>
              <a:t>skladne z učnimi cilji celotnega kurikula </a:t>
            </a:r>
            <a:r>
              <a:rPr lang="sl-SI" sz="2400" smtClean="0">
                <a:solidFill>
                  <a:srgbClr val="CC0000"/>
                </a:solidFill>
              </a:rPr>
              <a:t>(tj. kurikula progama) </a:t>
            </a:r>
            <a:r>
              <a:rPr lang="sl-SI" sz="2400" b="1" smtClean="0">
                <a:solidFill>
                  <a:srgbClr val="CC0000"/>
                </a:solidFill>
              </a:rPr>
              <a:t>in </a:t>
            </a:r>
            <a:r>
              <a:rPr lang="sl-SI" sz="2400" smtClean="0">
                <a:solidFill>
                  <a:srgbClr val="CC0000"/>
                </a:solidFill>
              </a:rPr>
              <a:t>(kurikula)</a:t>
            </a:r>
            <a:r>
              <a:rPr lang="sl-SI" sz="2400" b="1" smtClean="0">
                <a:solidFill>
                  <a:srgbClr val="CC0000"/>
                </a:solidFill>
              </a:rPr>
              <a:t> predmetov oz. s pričakovanimi učnimi rezultati </a:t>
            </a:r>
            <a:r>
              <a:rPr lang="sl-SI" sz="2400" smtClean="0">
                <a:solidFill>
                  <a:srgbClr val="CC0000"/>
                </a:solidFill>
              </a:rPr>
              <a:t>(in standardi znanja),</a:t>
            </a:r>
            <a:r>
              <a:rPr lang="sl-SI" sz="2400" smtClean="0"/>
              <a:t> </a:t>
            </a:r>
          </a:p>
          <a:p>
            <a:endParaRPr lang="sl-SI" smtClean="0"/>
          </a:p>
        </p:txBody>
      </p:sp>
      <p:sp>
        <p:nvSpPr>
          <p:cNvPr id="8" name="Ograda vsebine 7"/>
          <p:cNvSpPr>
            <a:spLocks noGrp="1"/>
          </p:cNvSpPr>
          <p:nvPr>
            <p:ph sz="half" idx="2"/>
          </p:nvPr>
        </p:nvSpPr>
        <p:spPr>
          <a:xfrm>
            <a:off x="4787900" y="1773238"/>
            <a:ext cx="4038600" cy="30956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sl-SI" b="1" dirty="0" smtClean="0">
                <a:solidFill>
                  <a:srgbClr val="CC0000"/>
                </a:solidFill>
                <a:latin typeface="Arial Rounded MT Bold" pitchFamily="34" charset="0"/>
              </a:rPr>
              <a:t>vključevati vse korake učenja in vse faze učnega procesa</a:t>
            </a:r>
            <a:r>
              <a:rPr lang="sl-SI" dirty="0" smtClean="0">
                <a:latin typeface="Arial Rounded MT Bold" pitchFamily="34" charset="0"/>
              </a:rPr>
              <a:t> </a:t>
            </a:r>
            <a:r>
              <a:rPr lang="sl-SI" sz="2400" b="1" dirty="0" smtClean="0"/>
              <a:t>vključno z ugotavljanjem doseganja učnih ciljev, tj. s preverjanjem in ocenjevanjem učnih rezultatov</a:t>
            </a:r>
          </a:p>
          <a:p>
            <a:pPr>
              <a:defRPr/>
            </a:pPr>
            <a:endParaRPr lang="sl-SI" dirty="0"/>
          </a:p>
        </p:txBody>
      </p:sp>
      <p:pic>
        <p:nvPicPr>
          <p:cNvPr id="5124" name="Picture 4" descr="http://tbn2.google.com/images?q=tbn:CH9SP8QJ1PpLsM:http://www.royalindustriesinc.com/images/bakeware/roy%2520ws%25201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64288" y="188640"/>
            <a:ext cx="1656184" cy="1470285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288" y="4581525"/>
            <a:ext cx="8412162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85000"/>
              </a:lnSpc>
              <a:spcBef>
                <a:spcPct val="20000"/>
              </a:spcBef>
              <a:buFontTx/>
              <a:buChar char="–"/>
              <a:defRPr/>
            </a:pPr>
            <a:endParaRPr lang="sl-SI" sz="2400" kern="0" dirty="0">
              <a:latin typeface="+mn-lt"/>
            </a:endParaRPr>
          </a:p>
        </p:txBody>
      </p:sp>
      <p:sp>
        <p:nvSpPr>
          <p:cNvPr id="10" name="Ograda vsebine 7"/>
          <p:cNvSpPr txBox="1">
            <a:spLocks/>
          </p:cNvSpPr>
          <p:nvPr/>
        </p:nvSpPr>
        <p:spPr bwMode="auto">
          <a:xfrm>
            <a:off x="4787900" y="5084763"/>
            <a:ext cx="39671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defRPr/>
            </a:pPr>
            <a:r>
              <a:rPr lang="sl-SI" sz="2400" kern="0" dirty="0">
                <a:latin typeface="+mn-lt"/>
              </a:rPr>
              <a:t>ter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l-SI" sz="2400" b="1" kern="0" dirty="0">
                <a:solidFill>
                  <a:srgbClr val="C00000"/>
                </a:solidFill>
                <a:latin typeface="+mn-lt"/>
              </a:rPr>
              <a:t>prenosljive v nove učne situacije </a:t>
            </a:r>
            <a:r>
              <a:rPr lang="sl-SI" sz="2400" kern="0" dirty="0">
                <a:solidFill>
                  <a:srgbClr val="000000"/>
                </a:solidFill>
                <a:latin typeface="+mn-lt"/>
              </a:rPr>
              <a:t>(na druge dijake in učitelje).</a:t>
            </a:r>
            <a:endParaRPr lang="sl-SI" sz="2400" kern="0" dirty="0">
              <a:latin typeface="+mn-lt"/>
            </a:endParaRPr>
          </a:p>
        </p:txBody>
      </p:sp>
      <p:pic>
        <p:nvPicPr>
          <p:cNvPr id="61448" name="Slika 13" descr="fragezeichen_6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589588"/>
            <a:ext cx="9445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0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412875"/>
            <a:ext cx="8247062" cy="5256213"/>
          </a:xfrm>
        </p:spPr>
        <p:txBody>
          <a:bodyPr/>
          <a:lstStyle/>
          <a:p>
            <a:pPr marL="609600" indent="-609600">
              <a:lnSpc>
                <a:spcPts val="3300"/>
              </a:lnSpc>
              <a:spcBef>
                <a:spcPct val="0"/>
              </a:spcBef>
              <a:buFontTx/>
              <a:buNone/>
            </a:pPr>
            <a:r>
              <a:rPr lang="sl-SI" sz="2400" smtClean="0"/>
              <a:t>Ko se lotimo načrtovanja KP na mezo ravni, moramo – </a:t>
            </a:r>
            <a:r>
              <a:rPr lang="sl-SI" sz="2400" b="1" smtClean="0"/>
              <a:t>poleg izhodiščne določitve smiselnih ciljev ter dosegljivih in ugotovljivih pričakovanih učnih rezultatov</a:t>
            </a:r>
            <a:r>
              <a:rPr lang="sl-SI" sz="2400" smtClean="0"/>
              <a:t> - opredeliti tudi, kaj (kakšen ..) je / so:</a:t>
            </a:r>
          </a:p>
          <a:p>
            <a:pPr marL="609600" indent="-609600">
              <a:lnSpc>
                <a:spcPts val="3300"/>
              </a:lnSpc>
              <a:spcBef>
                <a:spcPct val="0"/>
              </a:spcBef>
              <a:buFontTx/>
              <a:buAutoNum type="arabicPeriod"/>
            </a:pPr>
            <a:r>
              <a:rPr lang="sl-SI" sz="2400" b="1" smtClean="0">
                <a:solidFill>
                  <a:srgbClr val="CC0000"/>
                </a:solidFill>
                <a:latin typeface="Arial Rounded MT Bold" pitchFamily="34" charset="0"/>
              </a:rPr>
              <a:t>povezovalni elementi</a:t>
            </a:r>
            <a:r>
              <a:rPr lang="sl-SI" sz="2400" smtClean="0">
                <a:latin typeface="Arial Rounded MT Bold" pitchFamily="34" charset="0"/>
              </a:rPr>
              <a:t> </a:t>
            </a:r>
            <a:r>
              <a:rPr lang="sl-SI" sz="2400" smtClean="0"/>
              <a:t>(kaj vzpostavlja povezavo, s čim predmeti vstopajo v povezavo, jo izvajajo/vzdržujejo, ti. </a:t>
            </a:r>
            <a:r>
              <a:rPr lang="sl-SI" sz="2400" i="1" smtClean="0"/>
              <a:t>organizing elements</a:t>
            </a:r>
            <a:r>
              <a:rPr lang="sl-SI" sz="2400" smtClean="0"/>
              <a:t>)</a:t>
            </a:r>
          </a:p>
          <a:p>
            <a:pPr marL="609600" indent="-609600">
              <a:lnSpc>
                <a:spcPts val="3300"/>
              </a:lnSpc>
              <a:spcBef>
                <a:spcPct val="0"/>
              </a:spcBef>
              <a:buFontTx/>
              <a:buAutoNum type="arabicPeriod"/>
            </a:pPr>
            <a:r>
              <a:rPr lang="sl-SI" sz="2400" b="1" smtClean="0">
                <a:solidFill>
                  <a:srgbClr val="CC0000"/>
                </a:solidFill>
                <a:latin typeface="Arial Rounded MT Bold" pitchFamily="34" charset="0"/>
              </a:rPr>
              <a:t>vloga posameznih predmetov </a:t>
            </a:r>
          </a:p>
          <a:p>
            <a:pPr marL="609600" indent="-609600">
              <a:lnSpc>
                <a:spcPts val="3300"/>
              </a:lnSpc>
              <a:spcBef>
                <a:spcPct val="0"/>
              </a:spcBef>
              <a:buFontTx/>
              <a:buAutoNum type="arabicPeriod"/>
            </a:pPr>
            <a:r>
              <a:rPr lang="sl-SI" sz="2400" b="1" smtClean="0">
                <a:solidFill>
                  <a:srgbClr val="CC0000"/>
                </a:solidFill>
                <a:latin typeface="Arial Rounded MT Bold" pitchFamily="34" charset="0"/>
              </a:rPr>
              <a:t>ravni povezovanja </a:t>
            </a:r>
            <a:r>
              <a:rPr lang="sl-SI" sz="2400" smtClean="0"/>
              <a:t>(kakšno je število predmetov in kakšni so njihovi medsebojni odnosi)</a:t>
            </a:r>
          </a:p>
          <a:p>
            <a:pPr marL="609600" indent="-609600">
              <a:lnSpc>
                <a:spcPts val="3300"/>
              </a:lnSpc>
              <a:spcBef>
                <a:spcPct val="0"/>
              </a:spcBef>
              <a:buFontTx/>
              <a:buAutoNum type="arabicPeriod"/>
            </a:pPr>
            <a:r>
              <a:rPr lang="sl-SI" sz="2400" b="1" smtClean="0">
                <a:solidFill>
                  <a:srgbClr val="CC0000"/>
                </a:solidFill>
                <a:latin typeface="Arial Rounded MT Bold" pitchFamily="34" charset="0"/>
              </a:rPr>
              <a:t>globina/obseg povezanosti </a:t>
            </a:r>
            <a:r>
              <a:rPr lang="sl-SI" sz="2400" smtClean="0"/>
              <a:t>(kakšna je povezanost sodelujočih predmetov glede na celotni kurikulum)</a:t>
            </a:r>
          </a:p>
          <a:p>
            <a:pPr marL="609600" indent="-609600">
              <a:lnSpc>
                <a:spcPct val="90000"/>
              </a:lnSpc>
            </a:pPr>
            <a:endParaRPr lang="sl-SI" sz="2400" b="1" smtClean="0">
              <a:solidFill>
                <a:srgbClr val="CC0000"/>
              </a:solidFill>
            </a:endParaRPr>
          </a:p>
        </p:txBody>
      </p:sp>
      <p:sp>
        <p:nvSpPr>
          <p:cNvPr id="8195" name="PoljeZBesedilom 4"/>
          <p:cNvSpPr txBox="1">
            <a:spLocks noChangeArrowheads="1"/>
          </p:cNvSpPr>
          <p:nvPr/>
        </p:nvSpPr>
        <p:spPr bwMode="auto">
          <a:xfrm>
            <a:off x="357188" y="214313"/>
            <a:ext cx="8286750" cy="9906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500"/>
              </a:lnSpc>
              <a:defRPr/>
            </a:pP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IZVEDBENI VIDIKI </a:t>
            </a:r>
          </a:p>
          <a:p>
            <a:pPr algn="ctr">
              <a:lnSpc>
                <a:spcPts val="3500"/>
              </a:lnSpc>
              <a:defRPr/>
            </a:pP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KURIKULARNIH POVEZAV</a:t>
            </a:r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96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rad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50441"/>
              </p:ext>
            </p:extLst>
          </p:nvPr>
        </p:nvGraphicFramePr>
        <p:xfrm>
          <a:off x="428625" y="1428750"/>
          <a:ext cx="8229600" cy="485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491"/>
                <a:gridCol w="5372109"/>
              </a:tblGrid>
              <a:tr h="490702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</a:rPr>
                        <a:t>Vloga predmeta</a:t>
                      </a:r>
                      <a:endParaRPr lang="sl-SI" sz="2400" dirty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marT="45726" marB="45726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chemeClr val="accent6"/>
                          </a:solidFill>
                          <a:latin typeface="Arial Rounded MT Bold" pitchFamily="34" charset="0"/>
                        </a:rPr>
                        <a:t> “Vstopi” predmetov?</a:t>
                      </a:r>
                      <a:endParaRPr lang="sl-SI" sz="2400" dirty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marT="45726" marB="45726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5732">
                <a:tc>
                  <a:txBody>
                    <a:bodyPr/>
                    <a:lstStyle/>
                    <a:p>
                      <a:r>
                        <a:rPr lang="sl-SI" sz="2800" b="1" dirty="0" smtClean="0"/>
                        <a:t>nosilna</a:t>
                      </a:r>
                      <a:endParaRPr lang="sl-SI" sz="2800" b="1" dirty="0"/>
                    </a:p>
                  </a:txBody>
                  <a:tcPr marT="45726" marB="45726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000" b="1" dirty="0" smtClean="0"/>
                        <a:t>  induktivni</a:t>
                      </a:r>
                      <a:r>
                        <a:rPr lang="sl-SI" sz="1800" dirty="0" smtClean="0"/>
                        <a:t> (od individualnega in konkretnega, npr,. dijakove izkušnje) k splošnemu (konceptom pravilom) </a:t>
                      </a:r>
                      <a:r>
                        <a:rPr lang="sl-SI" sz="2000" b="1" dirty="0" smtClean="0"/>
                        <a:t>ali deduktivni princip</a:t>
                      </a:r>
                      <a:r>
                        <a:rPr lang="sl-SI" sz="1800" dirty="0" smtClean="0"/>
                        <a:t> (od splošnega, npr. konceptov, pojmov, sistema h konkretnemu, npr uporabi, izkušnji)</a:t>
                      </a:r>
                      <a:r>
                        <a:rPr lang="sl-SI" sz="2000" b="1" dirty="0" smtClean="0"/>
                        <a:t>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1800" dirty="0" smtClean="0"/>
                        <a:t>  </a:t>
                      </a:r>
                      <a:r>
                        <a:rPr lang="sl-SI" sz="2000" b="1" dirty="0" smtClean="0"/>
                        <a:t>sinhroni ali diahroni pristop?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000" b="1" dirty="0" smtClean="0"/>
                        <a:t>  ?</a:t>
                      </a:r>
                    </a:p>
                  </a:txBody>
                  <a:tcPr marT="45726" marB="45726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129">
                <a:tc>
                  <a:txBody>
                    <a:bodyPr/>
                    <a:lstStyle/>
                    <a:p>
                      <a:r>
                        <a:rPr lang="sl-SI" sz="2800" b="1" dirty="0" smtClean="0"/>
                        <a:t>poudarjena</a:t>
                      </a:r>
                      <a:endParaRPr lang="sl-SI" sz="2800" b="1" dirty="0"/>
                    </a:p>
                  </a:txBody>
                  <a:tcPr marT="45726" marB="45726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000" b="1" dirty="0" smtClean="0"/>
                        <a:t>  </a:t>
                      </a:r>
                      <a:r>
                        <a:rPr lang="sl-SI" sz="2000" b="1" dirty="0" err="1" smtClean="0"/>
                        <a:t>multidisciplinarna</a:t>
                      </a:r>
                      <a:r>
                        <a:rPr lang="sl-SI" sz="2000" b="1" dirty="0" smtClean="0"/>
                        <a:t> ali interdisciplinarna povezanost/izvedba?</a:t>
                      </a:r>
                      <a:endParaRPr lang="sl-SI" sz="2000" dirty="0"/>
                    </a:p>
                  </a:txBody>
                  <a:tcPr marT="45726" marB="45726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774">
                <a:tc>
                  <a:txBody>
                    <a:bodyPr/>
                    <a:lstStyle/>
                    <a:p>
                      <a:r>
                        <a:rPr lang="sl-SI" sz="2800" b="1" dirty="0" smtClean="0"/>
                        <a:t>podporna</a:t>
                      </a:r>
                    </a:p>
                  </a:txBody>
                  <a:tcPr marT="45726" marB="45726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400" b="1" dirty="0" smtClean="0"/>
                        <a:t>  </a:t>
                      </a:r>
                      <a:r>
                        <a:rPr lang="sl-SI" sz="2000" b="1" dirty="0" err="1" smtClean="0"/>
                        <a:t>senzibilizacija</a:t>
                      </a:r>
                      <a:r>
                        <a:rPr lang="sl-SI" sz="2000" b="1" dirty="0" smtClean="0"/>
                        <a:t> ali poglabljanje</a:t>
                      </a:r>
                      <a:r>
                        <a:rPr lang="sl-SI" sz="2400" b="1" dirty="0" smtClean="0"/>
                        <a:t> </a:t>
                      </a:r>
                      <a:r>
                        <a:rPr lang="sl-SI" sz="1800" dirty="0" smtClean="0"/>
                        <a:t>(npr. tuji jezik za razvijanje strokovne pismenosti)</a:t>
                      </a:r>
                      <a:r>
                        <a:rPr lang="sl-SI" sz="2000" b="1" dirty="0" smtClean="0"/>
                        <a:t> 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l-SI" sz="2000" b="1" dirty="0" smtClean="0"/>
                        <a:t>  </a:t>
                      </a:r>
                      <a:r>
                        <a:rPr lang="sl-SI" sz="2000" b="1" dirty="0" err="1" smtClean="0"/>
                        <a:t>multidisciplinarna</a:t>
                      </a:r>
                      <a:r>
                        <a:rPr lang="sl-SI" sz="2000" b="1" dirty="0" smtClean="0"/>
                        <a:t> ali interdisciplinarna povezanost/izvedba?</a:t>
                      </a:r>
                    </a:p>
                  </a:txBody>
                  <a:tcPr marT="45726" marB="45726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03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993775"/>
          </a:xfrm>
          <a:solidFill>
            <a:schemeClr val="accent6"/>
          </a:solidFill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Izvedbeni vidiki </a:t>
            </a:r>
            <a:r>
              <a:rPr lang="sl-SI" dirty="0" err="1" smtClean="0">
                <a:solidFill>
                  <a:schemeClr val="bg1"/>
                </a:solidFill>
                <a:latin typeface="Arial Rounded MT Bold" pitchFamily="34" charset="0"/>
              </a:rPr>
              <a:t>kurikularnih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povezav: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VLOGA POSAMEZNIH PREDMETOV V KP</a:t>
            </a:r>
          </a:p>
        </p:txBody>
      </p:sp>
    </p:spTree>
    <p:extLst>
      <p:ext uri="{BB962C8B-B14F-4D97-AF65-F5344CB8AC3E}">
        <p14:creationId xmlns:p14="http://schemas.microsoft.com/office/powerpoint/2010/main" val="1552611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43000"/>
            <a:ext cx="8569325" cy="5526088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</a:pPr>
            <a:endParaRPr lang="sl-SI" sz="1000" smtClean="0"/>
          </a:p>
          <a:p>
            <a:pPr>
              <a:lnSpc>
                <a:spcPct val="85000"/>
              </a:lnSpc>
              <a:buFontTx/>
              <a:buNone/>
            </a:pPr>
            <a:r>
              <a:rPr lang="sl-SI" sz="2400" smtClean="0"/>
              <a:t>Kurikularne povezave pomenijo povezovanje s pomočjo: </a:t>
            </a:r>
          </a:p>
          <a:p>
            <a:pPr>
              <a:lnSpc>
                <a:spcPct val="85000"/>
              </a:lnSpc>
            </a:pPr>
            <a:r>
              <a:rPr lang="sl-SI" sz="2400" b="1" smtClean="0">
                <a:solidFill>
                  <a:srgbClr val="000066"/>
                </a:solidFill>
              </a:rPr>
              <a:t>vsebin</a:t>
            </a:r>
            <a:r>
              <a:rPr lang="sl-SI" sz="2400" smtClean="0">
                <a:solidFill>
                  <a:srgbClr val="000066"/>
                </a:solidFill>
              </a:rPr>
              <a:t> (tj. vsebinskih in procesnih znanj)</a:t>
            </a:r>
          </a:p>
          <a:p>
            <a:pPr>
              <a:lnSpc>
                <a:spcPct val="85000"/>
              </a:lnSpc>
            </a:pPr>
            <a:r>
              <a:rPr lang="sl-SI" sz="2400" b="1" smtClean="0">
                <a:solidFill>
                  <a:srgbClr val="000066"/>
                </a:solidFill>
              </a:rPr>
              <a:t>dejavnosti </a:t>
            </a:r>
            <a:r>
              <a:rPr lang="sl-SI" sz="2400" smtClean="0"/>
              <a:t>(npr. branje, pisanje …) </a:t>
            </a:r>
            <a:endParaRPr lang="sl-SI" sz="2400" b="1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sl-SI" sz="2400" b="1" smtClean="0">
                <a:solidFill>
                  <a:srgbClr val="000066"/>
                </a:solidFill>
              </a:rPr>
              <a:t>didaktičnih metod in postopkov</a:t>
            </a:r>
            <a:r>
              <a:rPr lang="sl-SI" sz="2400" smtClean="0">
                <a:solidFill>
                  <a:srgbClr val="000066"/>
                </a:solidFill>
              </a:rPr>
              <a:t> </a:t>
            </a:r>
            <a:r>
              <a:rPr lang="sl-SI" sz="2400" smtClean="0"/>
              <a:t>(npr. aktivno učenje, projektni pristop) </a:t>
            </a:r>
          </a:p>
          <a:p>
            <a:pPr>
              <a:lnSpc>
                <a:spcPct val="85000"/>
              </a:lnSpc>
            </a:pPr>
            <a:r>
              <a:rPr lang="sl-SI" sz="2400" b="1" smtClean="0">
                <a:solidFill>
                  <a:srgbClr val="000066"/>
                </a:solidFill>
              </a:rPr>
              <a:t>uporabe učnih orodij</a:t>
            </a:r>
            <a:r>
              <a:rPr lang="sl-SI" sz="2400" smtClean="0">
                <a:solidFill>
                  <a:srgbClr val="000066"/>
                </a:solidFill>
              </a:rPr>
              <a:t> </a:t>
            </a:r>
            <a:r>
              <a:rPr lang="sl-SI" sz="2400" smtClean="0"/>
              <a:t>(npr. IKT) </a:t>
            </a:r>
          </a:p>
          <a:p>
            <a:pPr>
              <a:lnSpc>
                <a:spcPct val="85000"/>
              </a:lnSpc>
            </a:pPr>
            <a:r>
              <a:rPr lang="sl-SI" sz="2400" b="1" smtClean="0">
                <a:solidFill>
                  <a:srgbClr val="000066"/>
                </a:solidFill>
              </a:rPr>
              <a:t>miselnih postopkov, veščin in navad</a:t>
            </a:r>
            <a:r>
              <a:rPr lang="sl-SI" sz="2400" smtClean="0">
                <a:solidFill>
                  <a:srgbClr val="000066"/>
                </a:solidFill>
              </a:rPr>
              <a:t>  </a:t>
            </a:r>
            <a:r>
              <a:rPr lang="sl-SI" sz="2400" smtClean="0"/>
              <a:t>(npr. razvijanje kritičnega mišljenja, ustvarjalnega mišljenja, zmožnosti reševanja problemov in odločanja – ti. veščine za 21. stoletje, </a:t>
            </a:r>
            <a:r>
              <a:rPr lang="sl-SI" sz="2400" i="1" smtClean="0"/>
              <a:t>21st century skills</a:t>
            </a:r>
            <a:r>
              <a:rPr lang="sl-SI" sz="2400" smtClean="0"/>
              <a:t>) </a:t>
            </a:r>
          </a:p>
          <a:p>
            <a:pPr>
              <a:lnSpc>
                <a:spcPct val="85000"/>
              </a:lnSpc>
            </a:pPr>
            <a:r>
              <a:rPr lang="sl-SI" sz="2400" b="1" smtClean="0">
                <a:solidFill>
                  <a:srgbClr val="000066"/>
                </a:solidFill>
              </a:rPr>
              <a:t>posameznih kompetenc</a:t>
            </a:r>
            <a:r>
              <a:rPr lang="sl-SI" sz="2400" smtClean="0">
                <a:solidFill>
                  <a:srgbClr val="000066"/>
                </a:solidFill>
              </a:rPr>
              <a:t>  </a:t>
            </a:r>
            <a:r>
              <a:rPr lang="sl-SI" sz="2400" smtClean="0"/>
              <a:t>(npr. bralne zmožnosti, medkulturne zmožnosti, digitalne zmožnosti, učenje učenja, socialnih zmožnosti ipd.)</a:t>
            </a:r>
          </a:p>
          <a:p>
            <a:pPr>
              <a:lnSpc>
                <a:spcPct val="85000"/>
              </a:lnSpc>
            </a:pPr>
            <a:r>
              <a:rPr lang="sl-SI" sz="2400" b="1" smtClean="0">
                <a:solidFill>
                  <a:srgbClr val="000066"/>
                </a:solidFill>
              </a:rPr>
              <a:t>(makro)konceptov</a:t>
            </a:r>
            <a:r>
              <a:rPr lang="sl-SI" sz="2400" smtClean="0">
                <a:solidFill>
                  <a:srgbClr val="000066"/>
                </a:solidFill>
              </a:rPr>
              <a:t> </a:t>
            </a:r>
            <a:r>
              <a:rPr lang="sl-SI" sz="2400" smtClean="0"/>
              <a:t>(npr. človekove pravice, medkulturnost ipd.)</a:t>
            </a:r>
          </a:p>
          <a:p>
            <a:pPr>
              <a:lnSpc>
                <a:spcPct val="90000"/>
              </a:lnSpc>
            </a:pPr>
            <a:endParaRPr lang="sl-SI" sz="2400" smtClean="0"/>
          </a:p>
        </p:txBody>
      </p:sp>
      <p:sp>
        <p:nvSpPr>
          <p:cNvPr id="9219" name="PoljeZBesedilom 2"/>
          <p:cNvSpPr txBox="1">
            <a:spLocks noChangeArrowheads="1"/>
          </p:cNvSpPr>
          <p:nvPr/>
        </p:nvSpPr>
        <p:spPr bwMode="auto">
          <a:xfrm>
            <a:off x="428625" y="214313"/>
            <a:ext cx="8143875" cy="9906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500"/>
              </a:lnSpc>
              <a:defRPr/>
            </a:pP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Izvedbeni vidiki </a:t>
            </a:r>
            <a:r>
              <a:rPr lang="sl-SI" sz="3200" b="1" dirty="0" err="1">
                <a:solidFill>
                  <a:schemeClr val="bg1"/>
                </a:solidFill>
                <a:latin typeface="Arial Rounded MT Bold" pitchFamily="34" charset="0"/>
              </a:rPr>
              <a:t>kurikularnih</a:t>
            </a:r>
            <a:r>
              <a:rPr lang="sl-SI" sz="3200" b="1" dirty="0">
                <a:solidFill>
                  <a:schemeClr val="bg1"/>
                </a:solidFill>
                <a:latin typeface="Arial Rounded MT Bold" pitchFamily="34" charset="0"/>
              </a:rPr>
              <a:t> povezav: POVEZOVALNI ELEMENTI</a:t>
            </a:r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6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74638"/>
            <a:ext cx="8286750" cy="868362"/>
          </a:xfrm>
          <a:solidFill>
            <a:schemeClr val="accent6"/>
          </a:solidFill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INTEGRATIVNI KONTINUUM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571750"/>
            <a:ext cx="8286750" cy="3929063"/>
          </a:xfr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sl-SI" sz="3200" b="1" smtClean="0">
                <a:solidFill>
                  <a:srgbClr val="C00000"/>
                </a:solidFill>
                <a:latin typeface="Arial Rounded MT Bold" pitchFamily="34" charset="0"/>
              </a:rPr>
              <a:t>POVEZOVANJE</a:t>
            </a:r>
            <a:r>
              <a:rPr lang="sl-SI" sz="320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sl-SI" sz="3200" smtClean="0">
                <a:solidFill>
                  <a:srgbClr val="C00000"/>
                </a:solidFill>
                <a:latin typeface="Arial Rounded MT Bold" pitchFamily="34" charset="0"/>
                <a:sym typeface="Wingdings 3" pitchFamily="18" charset="2"/>
              </a:rPr>
              <a:t></a:t>
            </a:r>
            <a:endParaRPr lang="sl-SI" sz="320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sl-SI" sz="2800" smtClean="0">
                <a:solidFill>
                  <a:srgbClr val="C00000"/>
                </a:solidFill>
              </a:rPr>
              <a:t>integracija s pomočjo skupnih </a:t>
            </a:r>
            <a:r>
              <a:rPr lang="sl-SI" sz="2800" b="1" smtClean="0">
                <a:solidFill>
                  <a:srgbClr val="C00000"/>
                </a:solidFill>
              </a:rPr>
              <a:t>tem</a:t>
            </a:r>
            <a:r>
              <a:rPr lang="sl-SI" sz="2800" smtClean="0">
                <a:solidFill>
                  <a:srgbClr val="C00000"/>
                </a:solidFill>
              </a:rPr>
              <a:t> (</a:t>
            </a:r>
            <a:r>
              <a:rPr lang="sl-SI" sz="2800" b="1" smtClean="0">
                <a:solidFill>
                  <a:srgbClr val="C00000"/>
                </a:solidFill>
              </a:rPr>
              <a:t>vsebin</a:t>
            </a:r>
            <a:r>
              <a:rPr lang="sl-SI" sz="2800" smtClean="0">
                <a:solidFill>
                  <a:srgbClr val="C00000"/>
                </a:solidFill>
              </a:rPr>
              <a:t>) oz. </a:t>
            </a:r>
            <a:r>
              <a:rPr lang="sl-SI" sz="2800" b="1" smtClean="0">
                <a:solidFill>
                  <a:srgbClr val="C00000"/>
                </a:solidFill>
              </a:rPr>
              <a:t>konceptov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sl-SI" sz="2800" smtClean="0">
                <a:solidFill>
                  <a:srgbClr val="C00000"/>
                </a:solidFill>
              </a:rPr>
              <a:t>integracija s pomočjo skupnih </a:t>
            </a:r>
            <a:r>
              <a:rPr lang="sl-SI" sz="2800" b="1" smtClean="0">
                <a:solidFill>
                  <a:srgbClr val="C00000"/>
                </a:solidFill>
              </a:rPr>
              <a:t>dejavnosti</a:t>
            </a:r>
            <a:r>
              <a:rPr lang="sl-SI" sz="2800" smtClean="0">
                <a:solidFill>
                  <a:srgbClr val="C00000"/>
                </a:solidFill>
              </a:rPr>
              <a:t>, </a:t>
            </a:r>
            <a:r>
              <a:rPr lang="sl-SI" sz="2800" b="1" smtClean="0">
                <a:solidFill>
                  <a:srgbClr val="C00000"/>
                </a:solidFill>
              </a:rPr>
              <a:t>metod</a:t>
            </a:r>
            <a:r>
              <a:rPr lang="sl-SI" sz="2800" smtClean="0">
                <a:solidFill>
                  <a:srgbClr val="C00000"/>
                </a:solidFill>
              </a:rPr>
              <a:t> in </a:t>
            </a:r>
            <a:r>
              <a:rPr lang="sl-SI" sz="2800" b="1" smtClean="0">
                <a:solidFill>
                  <a:srgbClr val="C00000"/>
                </a:solidFill>
              </a:rPr>
              <a:t>postopkov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sl-SI" sz="2800" smtClean="0">
                <a:solidFill>
                  <a:srgbClr val="C00000"/>
                </a:solidFill>
              </a:rPr>
              <a:t>integracija s pomočjo </a:t>
            </a:r>
            <a:r>
              <a:rPr lang="sl-SI" sz="2800" b="1" smtClean="0">
                <a:solidFill>
                  <a:srgbClr val="C00000"/>
                </a:solidFill>
              </a:rPr>
              <a:t>skupnega problemskega </a:t>
            </a:r>
            <a:r>
              <a:rPr lang="sl-SI" sz="2800" smtClean="0">
                <a:solidFill>
                  <a:srgbClr val="C00000"/>
                </a:solidFill>
              </a:rPr>
              <a:t>(ključnega, bistvenega) </a:t>
            </a:r>
            <a:r>
              <a:rPr lang="sl-SI" sz="2800" b="1" smtClean="0">
                <a:solidFill>
                  <a:srgbClr val="C00000"/>
                </a:solidFill>
              </a:rPr>
              <a:t>vprašanja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sl-SI" sz="2800" smtClean="0">
                <a:solidFill>
                  <a:srgbClr val="C00000"/>
                </a:solidFill>
              </a:rPr>
              <a:t>integracija s pomočjo </a:t>
            </a:r>
            <a:r>
              <a:rPr lang="sl-SI" sz="2800" b="1" smtClean="0">
                <a:solidFill>
                  <a:srgbClr val="C00000"/>
                </a:solidFill>
              </a:rPr>
              <a:t>za dijaka relevantnega in v dijaka usmerjenega raziskovanja problemskega vprašanja </a:t>
            </a:r>
            <a:endParaRPr lang="sl-SI" sz="2400" b="1" smtClean="0">
              <a:solidFill>
                <a:srgbClr val="C00000"/>
              </a:solidFill>
            </a:endParaRPr>
          </a:p>
        </p:txBody>
      </p:sp>
      <p:sp>
        <p:nvSpPr>
          <p:cNvPr id="69636" name="PoljeZBesedilom 3"/>
          <p:cNvSpPr txBox="1">
            <a:spLocks noChangeArrowheads="1"/>
          </p:cNvSpPr>
          <p:nvPr/>
        </p:nvSpPr>
        <p:spPr bwMode="auto">
          <a:xfrm>
            <a:off x="468313" y="1412875"/>
            <a:ext cx="8215312" cy="9286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sl-SI" sz="2800"/>
              <a:t>0.  integracija s pomočjo načrtovanih </a:t>
            </a:r>
            <a:r>
              <a:rPr lang="sl-SI" sz="2800" b="1"/>
              <a:t>korelacij</a:t>
            </a:r>
          </a:p>
          <a:p>
            <a:pPr eaLnBrk="1" hangingPunct="1">
              <a:lnSpc>
                <a:spcPct val="80000"/>
              </a:lnSpc>
            </a:pPr>
            <a:endParaRPr lang="sl-SI" sz="800"/>
          </a:p>
          <a:p>
            <a:pPr lvl="1" algn="ctr" eaLnBrk="1" hangingPunct="1">
              <a:lnSpc>
                <a:spcPct val="80000"/>
              </a:lnSpc>
            </a:pPr>
            <a:r>
              <a:rPr lang="sl-SI" sz="3200">
                <a:latin typeface="Arial Rounded MT Bold" pitchFamily="34" charset="0"/>
                <a:sym typeface="Wingdings 3" pitchFamily="18" charset="2"/>
              </a:rPr>
              <a:t></a:t>
            </a:r>
            <a:r>
              <a:rPr lang="sl-SI" sz="3200">
                <a:latin typeface="Arial Rounded MT Bold" pitchFamily="34" charset="0"/>
              </a:rPr>
              <a:t> </a:t>
            </a:r>
            <a:r>
              <a:rPr lang="sl-SI" sz="3200" b="1">
                <a:latin typeface="Arial Rounded MT Bold" pitchFamily="34" charset="0"/>
              </a:rPr>
              <a:t>NAVEZOVANJE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52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654050"/>
          </a:xfrm>
          <a:solidFill>
            <a:schemeClr val="accent6"/>
          </a:solidFill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Ustreznost </a:t>
            </a:r>
            <a:r>
              <a:rPr lang="sl-SI" dirty="0" err="1" smtClean="0">
                <a:solidFill>
                  <a:schemeClr val="bg1"/>
                </a:solidFill>
                <a:latin typeface="Arial Rounded MT Bold" pitchFamily="34" charset="0"/>
              </a:rPr>
              <a:t>kurikularnih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povezav</a:t>
            </a:r>
            <a:endParaRPr lang="sl-SI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1683" name="Ograda vsebine 2"/>
          <p:cNvSpPr>
            <a:spLocks noGrp="1"/>
          </p:cNvSpPr>
          <p:nvPr>
            <p:ph idx="1"/>
          </p:nvPr>
        </p:nvSpPr>
        <p:spPr>
          <a:xfrm>
            <a:off x="357188" y="1071563"/>
            <a:ext cx="8643937" cy="5572125"/>
          </a:xfrm>
        </p:spPr>
        <p:txBody>
          <a:bodyPr/>
          <a:lstStyle/>
          <a:p>
            <a:pPr>
              <a:buFontTx/>
              <a:buNone/>
            </a:pPr>
            <a:r>
              <a:rPr lang="sl-SI" sz="2400" smtClean="0"/>
              <a:t>Za določanje oz. ugotavljanje ustreznosti kurikularnih povezav uporabimo naslednje </a:t>
            </a:r>
            <a:r>
              <a:rPr lang="sl-SI" sz="2400" b="1" smtClean="0"/>
              <a:t>4 filtre oz. kriterije:</a:t>
            </a:r>
            <a:endParaRPr lang="sl-SI" sz="2400" smtClean="0"/>
          </a:p>
          <a:p>
            <a:pPr>
              <a:buFontTx/>
              <a:buAutoNum type="arabicPeriod"/>
            </a:pPr>
            <a:r>
              <a:rPr lang="sl-SI" sz="2200" smtClean="0"/>
              <a:t>Koliko učni cilj(i) kurikularne povezave (raziskovalnega vprašanja, teme, koncepta ipd.) razvija(jo) </a:t>
            </a:r>
            <a:r>
              <a:rPr lang="sl-SI" sz="2200" b="1" smtClean="0"/>
              <a:t>trajno razumevanje (znanje)</a:t>
            </a:r>
            <a:r>
              <a:rPr lang="sl-SI" sz="2200" smtClean="0"/>
              <a:t>?</a:t>
            </a:r>
          </a:p>
          <a:p>
            <a:pPr>
              <a:buFontTx/>
              <a:buAutoNum type="arabicPeriod"/>
            </a:pPr>
            <a:r>
              <a:rPr lang="sl-SI" sz="2200" smtClean="0"/>
              <a:t>Koliko je učni cilj kurikularne povezave </a:t>
            </a:r>
            <a:r>
              <a:rPr lang="sl-SI" sz="2200" b="1" smtClean="0"/>
              <a:t>pomemben znotraj stroke/discipline</a:t>
            </a:r>
            <a:r>
              <a:rPr lang="sl-SI" sz="2200" smtClean="0"/>
              <a:t> (za stroko/disciplino)?</a:t>
            </a:r>
          </a:p>
          <a:p>
            <a:pPr>
              <a:buFontTx/>
              <a:buAutoNum type="arabicPeriod"/>
            </a:pPr>
            <a:r>
              <a:rPr lang="sl-SI" sz="2200" smtClean="0"/>
              <a:t>Kolikšna je </a:t>
            </a:r>
            <a:r>
              <a:rPr lang="sl-SI" sz="2200" b="1" smtClean="0"/>
              <a:t>njegova zahtevnost</a:t>
            </a:r>
            <a:r>
              <a:rPr lang="sl-SI" sz="2200" smtClean="0"/>
              <a:t> (za dijaka ob upoštevanju njegove razvojne stopnje in predznanja – kognitivna zahtevnost cilja; za izvedbo – didaktično, materialno, organizacijsko ipd.)?</a:t>
            </a:r>
          </a:p>
          <a:p>
            <a:pPr>
              <a:buFontTx/>
              <a:buAutoNum type="arabicPeriod"/>
            </a:pPr>
            <a:r>
              <a:rPr lang="sl-SI" sz="2200" smtClean="0"/>
              <a:t>Koliko je učni cilj </a:t>
            </a:r>
            <a:r>
              <a:rPr lang="sl-SI" sz="2200" b="1" smtClean="0"/>
              <a:t>avtentičen</a:t>
            </a:r>
            <a:r>
              <a:rPr lang="sl-SI" sz="2200" smtClean="0"/>
              <a:t> in s tem </a:t>
            </a:r>
            <a:r>
              <a:rPr lang="sl-SI" sz="2200" b="1" smtClean="0"/>
              <a:t>relevanten za dijaka </a:t>
            </a:r>
            <a:r>
              <a:rPr lang="sl-SI" sz="2200" smtClean="0"/>
              <a:t>(koliko življenjsko resničen je zanj oz. kako se dijak lahko z njim identificira; ali so uporabljene avtentične metode in učne situacije; je tudi publika avtentična – torej še kdo razen oz. poleg učitelja)? Koliko možnosti daje za dijakovo aktivno udeležbo?</a:t>
            </a:r>
            <a:r>
              <a:rPr lang="sl-SI" sz="2000" smtClean="0"/>
              <a:t> </a:t>
            </a:r>
          </a:p>
          <a:p>
            <a:endParaRPr lang="sl-SI" sz="2000" smtClean="0"/>
          </a:p>
        </p:txBody>
      </p:sp>
    </p:spTree>
    <p:extLst>
      <p:ext uri="{BB962C8B-B14F-4D97-AF65-F5344CB8AC3E}">
        <p14:creationId xmlns:p14="http://schemas.microsoft.com/office/powerpoint/2010/main" val="370081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456" y="188640"/>
            <a:ext cx="8496300" cy="936104"/>
          </a:xfrm>
          <a:solidFill>
            <a:schemeClr val="accent3">
              <a:lumMod val="95000"/>
            </a:schemeClr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>Program usposabljanja šolskih PT-KP 17/3 - 2011</a:t>
            </a: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128318"/>
              </p:ext>
            </p:extLst>
          </p:nvPr>
        </p:nvGraphicFramePr>
        <p:xfrm>
          <a:off x="395536" y="1268760"/>
          <a:ext cx="8472147" cy="5370446"/>
        </p:xfrm>
        <a:graphic>
          <a:graphicData uri="http://schemas.openxmlformats.org/drawingml/2006/table">
            <a:tbl>
              <a:tblPr/>
              <a:tblGrid>
                <a:gridCol w="2094228"/>
                <a:gridCol w="4326484"/>
                <a:gridCol w="2051435"/>
              </a:tblGrid>
              <a:tr h="432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Čas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Vsebina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Izvajalci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09.00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10.30 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+mj-lt"/>
                          <a:ea typeface="Times New Roman"/>
                        </a:rPr>
                        <a:t>KURIKULARNE POVEZAVE: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sl-SI" sz="24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Strokovna ekskurzija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+mj-lt"/>
                          <a:ea typeface="Times New Roman"/>
                        </a:rPr>
                        <a:t>kot povezovalni element </a:t>
                      </a:r>
                      <a:r>
                        <a:rPr lang="sl-SI" sz="2400" b="1" dirty="0" err="1" smtClean="0">
                          <a:effectLst/>
                          <a:latin typeface="+mj-lt"/>
                          <a:ea typeface="Times New Roman"/>
                        </a:rPr>
                        <a:t>kurikula</a:t>
                      </a:r>
                      <a:r>
                        <a:rPr lang="sl-SI" sz="2400" b="1" dirty="0" smtClean="0">
                          <a:effectLst/>
                          <a:latin typeface="+mj-lt"/>
                          <a:ea typeface="Times New Roman"/>
                        </a:rPr>
                        <a:t>; </a:t>
                      </a:r>
                      <a:r>
                        <a:rPr lang="sl-SI" sz="24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projektni pristop</a:t>
                      </a:r>
                      <a:endParaRPr lang="sl-SI" sz="24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9535" marR="89535" marT="0" marB="0" anchor="ctr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Katja Pavlič Škerjanc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Interaktivno predavanje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sl-SI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individ</a:t>
                      </a: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refleksija)</a:t>
                      </a:r>
                      <a:endParaRPr kumimoji="0" lang="sl-SI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10.30 </a:t>
                      </a: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10.45</a:t>
                      </a:r>
                      <a:endParaRPr kumimoji="0" 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Odmor</a:t>
                      </a:r>
                      <a:endParaRPr kumimoji="0" lang="sl-SI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10.45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12.15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1" kern="120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DELAVNICA 1 (90 min)</a:t>
                      </a:r>
                      <a:endParaRPr lang="sl-SI" sz="2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PT-KP in 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SVETOVALCI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12.15 </a:t>
                      </a: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12.45</a:t>
                      </a:r>
                      <a:endParaRPr kumimoji="0" lang="sl-S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Odmor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12.45 – 13.45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1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DELAVNICA 2 (60 min)</a:t>
                      </a:r>
                      <a:endParaRPr lang="sl-SI" sz="2400" b="1" kern="1200" dirty="0" smtClean="0">
                        <a:solidFill>
                          <a:srgbClr val="C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PT-KP in 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SVETOVALCI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13.45 – 14.00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Odmor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4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14.00 – 15.00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PREDSTAVITVE REZULTATOV DELAVNIC</a:t>
                      </a:r>
                      <a:endParaRPr lang="sl-SI" sz="24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PT-KP</a:t>
                      </a: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5075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wiggins1998_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91440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373688"/>
            <a:ext cx="8675687" cy="666750"/>
          </a:xfrm>
        </p:spPr>
        <p:txBody>
          <a:bodyPr/>
          <a:lstStyle/>
          <a:p>
            <a:pPr algn="r"/>
            <a:r>
              <a:rPr lang="sl-SI" sz="2400" smtClean="0">
                <a:solidFill>
                  <a:schemeClr val="accent2"/>
                </a:solidFill>
                <a:latin typeface="Arial Rounded MT Bold" pitchFamily="34" charset="0"/>
              </a:rPr>
              <a:t>Kurikularne prioritete – prirejeno po Wigginsu 1998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539750" y="692150"/>
            <a:ext cx="3455988" cy="830263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2400" b="1">
                <a:solidFill>
                  <a:schemeClr val="bg1"/>
                </a:solidFill>
              </a:rPr>
              <a:t>zanimiva znanja</a:t>
            </a:r>
          </a:p>
          <a:p>
            <a:pPr algn="ctr"/>
            <a:r>
              <a:rPr lang="sl-SI" sz="2400" b="1">
                <a:solidFill>
                  <a:schemeClr val="bg1"/>
                </a:solidFill>
              </a:rPr>
              <a:t>(izbirni in dodatni cilji)</a:t>
            </a:r>
            <a:endParaRPr lang="sl-SI" sz="2400" b="1">
              <a:solidFill>
                <a:schemeClr val="accent2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827088" y="2133600"/>
            <a:ext cx="2925762" cy="8302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2400" b="1">
                <a:solidFill>
                  <a:schemeClr val="bg1"/>
                </a:solidFill>
              </a:rPr>
              <a:t>pomembna znanja</a:t>
            </a:r>
          </a:p>
          <a:p>
            <a:pPr algn="ctr"/>
            <a:r>
              <a:rPr lang="sl-SI" sz="2400" b="1">
                <a:solidFill>
                  <a:schemeClr val="bg1"/>
                </a:solidFill>
              </a:rPr>
              <a:t>(obvezni cilji)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971550" y="3357563"/>
            <a:ext cx="2663825" cy="120015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2400" b="1">
                <a:solidFill>
                  <a:schemeClr val="bg1"/>
                </a:solidFill>
              </a:rPr>
              <a:t>trajna znanja</a:t>
            </a:r>
          </a:p>
          <a:p>
            <a:pPr algn="ctr"/>
            <a:r>
              <a:rPr lang="sl-SI" sz="2400" b="1" i="1">
                <a:solidFill>
                  <a:schemeClr val="bg1"/>
                </a:solidFill>
              </a:rPr>
              <a:t>enduring </a:t>
            </a:r>
          </a:p>
          <a:p>
            <a:pPr algn="ctr"/>
            <a:r>
              <a:rPr lang="sl-SI" sz="2400" b="1" i="1">
                <a:solidFill>
                  <a:schemeClr val="bg1"/>
                </a:solidFill>
              </a:rPr>
              <a:t>understanding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4857750" y="549275"/>
            <a:ext cx="3709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l-SI" sz="3600">
                <a:latin typeface="Brush Script MT" pitchFamily="66" charset="0"/>
              </a:rPr>
              <a:t>Vredno je vedeti…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786313" y="2357438"/>
            <a:ext cx="4105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l-SI" sz="3600">
                <a:latin typeface="Brush Script MT" pitchFamily="66" charset="0"/>
              </a:rPr>
              <a:t>Nujno je vedeti…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4857750" y="4065588"/>
            <a:ext cx="3930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l-SI" sz="3600">
                <a:solidFill>
                  <a:srgbClr val="C00000"/>
                </a:solidFill>
                <a:latin typeface="Brush Script MT" pitchFamily="66" charset="0"/>
              </a:rPr>
              <a:t>Trajno vrednost ima…</a:t>
            </a:r>
          </a:p>
        </p:txBody>
      </p:sp>
    </p:spTree>
    <p:extLst>
      <p:ext uri="{BB962C8B-B14F-4D97-AF65-F5344CB8AC3E}">
        <p14:creationId xmlns:p14="http://schemas.microsoft.com/office/powerpoint/2010/main" val="2194901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456" y="188640"/>
            <a:ext cx="8496300" cy="936104"/>
          </a:xfrm>
          <a:solidFill>
            <a:schemeClr val="accent3">
              <a:lumMod val="95000"/>
            </a:schemeClr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>Program usposabljanja šolskih PT-KP 17/3 - 2011</a:t>
            </a: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088908"/>
              </p:ext>
            </p:extLst>
          </p:nvPr>
        </p:nvGraphicFramePr>
        <p:xfrm>
          <a:off x="395536" y="1268760"/>
          <a:ext cx="8472147" cy="1944215"/>
        </p:xfrm>
        <a:graphic>
          <a:graphicData uri="http://schemas.openxmlformats.org/drawingml/2006/table">
            <a:tbl>
              <a:tblPr/>
              <a:tblGrid>
                <a:gridCol w="2094228"/>
                <a:gridCol w="4326484"/>
                <a:gridCol w="2051435"/>
              </a:tblGrid>
              <a:tr h="432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Čas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Vsebina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Izvajalci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09.00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10.30 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+mj-lt"/>
                          <a:ea typeface="Times New Roman"/>
                        </a:rPr>
                        <a:t>KURIKULARNE POVEZAVE:</a:t>
                      </a:r>
                    </a:p>
                    <a:p>
                      <a:pPr marL="342900" indent="-34290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sl-SI" sz="24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Strokovna ekskurzija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+mj-lt"/>
                          <a:ea typeface="Times New Roman"/>
                        </a:rPr>
                        <a:t>kot povezovalni element </a:t>
                      </a:r>
                      <a:r>
                        <a:rPr lang="sl-SI" sz="2400" b="1" dirty="0" err="1" smtClean="0">
                          <a:effectLst/>
                          <a:latin typeface="+mj-lt"/>
                          <a:ea typeface="Times New Roman"/>
                        </a:rPr>
                        <a:t>kurikula</a:t>
                      </a:r>
                      <a:r>
                        <a:rPr lang="sl-SI" sz="2400" b="1" dirty="0" smtClean="0">
                          <a:effectLst/>
                          <a:latin typeface="+mj-lt"/>
                          <a:ea typeface="Times New Roman"/>
                        </a:rPr>
                        <a:t>; </a:t>
                      </a:r>
                      <a:r>
                        <a:rPr lang="sl-SI" sz="24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projektni pristop</a:t>
                      </a:r>
                      <a:endParaRPr lang="sl-SI" sz="24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89535" marR="89535" marT="0" marB="0" anchor="ctr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Katja Pavlič Škerjanc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Interaktivno predavanje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sl-SI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individ</a:t>
                      </a: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refleksija)</a:t>
                      </a:r>
                      <a:endParaRPr kumimoji="0" lang="sl-SI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395535" y="3497734"/>
            <a:ext cx="4248473" cy="304698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Cilj: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sz="2400" dirty="0" smtClean="0"/>
              <a:t>Spodbuditi učitelje, da (samo-kritično</a:t>
            </a:r>
            <a:r>
              <a:rPr lang="sl-SI" sz="2400" dirty="0" smtClean="0">
                <a:solidFill>
                  <a:srgbClr val="C00000"/>
                </a:solidFill>
              </a:rPr>
              <a:t>) ocenijo kakovost</a:t>
            </a:r>
            <a:r>
              <a:rPr lang="sl-SI" sz="2400" b="1" dirty="0" smtClean="0"/>
              <a:t> i</a:t>
            </a:r>
            <a:r>
              <a:rPr lang="sl-SI" sz="2400" dirty="0" smtClean="0"/>
              <a:t>zvajanja utečenih oblik </a:t>
            </a:r>
            <a:r>
              <a:rPr lang="sl-SI" sz="2400" dirty="0" err="1" smtClean="0"/>
              <a:t>medpredmetnega</a:t>
            </a:r>
            <a:r>
              <a:rPr lang="sl-SI" sz="2400" dirty="0" smtClean="0"/>
              <a:t> povezovanja in jih po potrebi ustrezno </a:t>
            </a:r>
            <a:r>
              <a:rPr lang="sl-SI" sz="2400" dirty="0" smtClean="0">
                <a:solidFill>
                  <a:srgbClr val="C00000"/>
                </a:solidFill>
              </a:rPr>
              <a:t>izboljšajo</a:t>
            </a:r>
            <a:r>
              <a:rPr lang="sl-SI" sz="2400" dirty="0" smtClean="0"/>
              <a:t> oz. </a:t>
            </a:r>
            <a:r>
              <a:rPr lang="sl-SI" sz="2400" dirty="0" smtClean="0">
                <a:solidFill>
                  <a:srgbClr val="C00000"/>
                </a:solidFill>
              </a:rPr>
              <a:t>nadgradijo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4800669" y="3497734"/>
            <a:ext cx="4032448" cy="306237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sl-SI" b="1" dirty="0"/>
              <a:t>K</a:t>
            </a:r>
            <a:r>
              <a:rPr lang="sl-SI" b="1" dirty="0" smtClean="0"/>
              <a:t>ljučni koraki v uvodni predstavitvi</a:t>
            </a:r>
          </a:p>
          <a:p>
            <a:pPr marL="285750" indent="-285750">
              <a:lnSpc>
                <a:spcPts val="2100"/>
              </a:lnSpc>
              <a:buFont typeface="Wingdings" pitchFamily="2" charset="2"/>
              <a:buChar char="Ø"/>
            </a:pPr>
            <a:r>
              <a:rPr lang="sl-SI" dirty="0" smtClean="0"/>
              <a:t>Osvežitev temeljnega poznavanja sistema </a:t>
            </a:r>
            <a:r>
              <a:rPr lang="sl-SI" dirty="0" err="1" smtClean="0"/>
              <a:t>kurikularnih</a:t>
            </a:r>
            <a:r>
              <a:rPr lang="sl-SI" dirty="0" smtClean="0"/>
              <a:t> povezav ter sodelovalnega in timskega poučevanja s poudarkom na:</a:t>
            </a:r>
          </a:p>
          <a:p>
            <a:pPr marL="742950" lvl="1" indent="-285750">
              <a:lnSpc>
                <a:spcPts val="2100"/>
              </a:lnSpc>
              <a:buFont typeface="Wingdings" pitchFamily="2" charset="2"/>
              <a:buChar char="ü"/>
            </a:pPr>
            <a:r>
              <a:rPr lang="sl-SI" dirty="0" err="1" smtClean="0"/>
              <a:t>kroskurikularnem</a:t>
            </a:r>
            <a:r>
              <a:rPr lang="sl-SI" dirty="0" smtClean="0"/>
              <a:t> pristopu</a:t>
            </a:r>
          </a:p>
          <a:p>
            <a:pPr marL="742950" lvl="1" indent="-285750">
              <a:lnSpc>
                <a:spcPts val="2100"/>
              </a:lnSpc>
              <a:buFont typeface="Wingdings" pitchFamily="2" charset="2"/>
              <a:buChar char="ü"/>
            </a:pPr>
            <a:r>
              <a:rPr lang="sl-SI" dirty="0"/>
              <a:t>p</a:t>
            </a:r>
            <a:r>
              <a:rPr lang="sl-SI" dirty="0" smtClean="0"/>
              <a:t>rojektnem učenju (delu, pristopu)</a:t>
            </a:r>
          </a:p>
          <a:p>
            <a:pPr marL="285750" indent="-285750">
              <a:lnSpc>
                <a:spcPts val="2100"/>
              </a:lnSpc>
              <a:buFont typeface="Wingdings" pitchFamily="2" charset="2"/>
              <a:buChar char="Ø"/>
            </a:pPr>
            <a:r>
              <a:rPr lang="sl-SI" dirty="0" smtClean="0"/>
              <a:t>Vodena skupna analiza primera/-</a:t>
            </a:r>
            <a:r>
              <a:rPr lang="sl-SI" dirty="0" err="1" smtClean="0"/>
              <a:t>ov</a:t>
            </a:r>
            <a:r>
              <a:rPr lang="sl-SI" dirty="0" smtClean="0"/>
              <a:t> strokovne ekskurzije kot povezovalnega elementa </a:t>
            </a:r>
            <a:r>
              <a:rPr lang="sl-SI" dirty="0" err="1" smtClean="0"/>
              <a:t>kurikula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354354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456" y="188640"/>
            <a:ext cx="8496300" cy="936104"/>
          </a:xfrm>
          <a:solidFill>
            <a:schemeClr val="accent3">
              <a:lumMod val="95000"/>
            </a:schemeClr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>Program usposabljanja šolskih PT-KP 17/3 - 2011</a:t>
            </a: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362412"/>
              </p:ext>
            </p:extLst>
          </p:nvPr>
        </p:nvGraphicFramePr>
        <p:xfrm>
          <a:off x="395536" y="1268760"/>
          <a:ext cx="8472147" cy="1041647"/>
        </p:xfrm>
        <a:graphic>
          <a:graphicData uri="http://schemas.openxmlformats.org/drawingml/2006/table">
            <a:tbl>
              <a:tblPr/>
              <a:tblGrid>
                <a:gridCol w="2094228"/>
                <a:gridCol w="4326484"/>
                <a:gridCol w="2051435"/>
              </a:tblGrid>
              <a:tr h="432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Čas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Vsebina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Izvajalci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10.45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12.15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1" kern="120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DELAVNICA 1 (90 min)</a:t>
                      </a:r>
                      <a:endParaRPr lang="sl-SI" sz="2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PT-KP in 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SVETOVALCI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395535" y="2564904"/>
            <a:ext cx="4248473" cy="41549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Namen – cilji – potek DELAVNICE 1: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Šolski PT-KP (3-4?) drug drugemu </a:t>
            </a:r>
            <a:r>
              <a:rPr lang="sl-SI" sz="2400" dirty="0" smtClean="0">
                <a:solidFill>
                  <a:srgbClr val="C00000"/>
                </a:solidFill>
              </a:rPr>
              <a:t>predstavijo</a:t>
            </a:r>
            <a:r>
              <a:rPr lang="sl-SI" sz="2400" dirty="0" smtClean="0"/>
              <a:t> primere strokovne ekskurzije, ki je po njihovem mnenju uspešno izvedena (kakovostna? – kriteriji?) oblika </a:t>
            </a:r>
            <a:r>
              <a:rPr lang="sl-SI" sz="2400" dirty="0" err="1" smtClean="0"/>
              <a:t>medpredmetne</a:t>
            </a:r>
            <a:r>
              <a:rPr lang="sl-SI" sz="2400" dirty="0" smtClean="0"/>
              <a:t> povezave (in projektnega pristopa?)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4800670" y="5229200"/>
            <a:ext cx="4032448" cy="1477328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sl-SI" b="1" dirty="0" smtClean="0"/>
              <a:t>Vloga in naloge svetovalcev: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moderiranje</a:t>
            </a:r>
            <a:r>
              <a:rPr lang="sl-SI" dirty="0" smtClean="0"/>
              <a:t> poteka delavnice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sodelovanje pri ocenjevanju (?) predstavljenih primerov in izboru najboljšega/najbolj obetavnega</a:t>
            </a:r>
            <a:endParaRPr lang="sl-SI" b="1" dirty="0" smtClean="0"/>
          </a:p>
        </p:txBody>
      </p:sp>
      <p:sp>
        <p:nvSpPr>
          <p:cNvPr id="7" name="PoljeZBesedilom 6"/>
          <p:cNvSpPr txBox="1"/>
          <p:nvPr/>
        </p:nvSpPr>
        <p:spPr>
          <a:xfrm>
            <a:off x="4797578" y="2564904"/>
            <a:ext cx="4035540" cy="255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sl-SI" sz="2000" dirty="0" smtClean="0"/>
              <a:t>Šolski PT-KP na podlagi kriterijev (opazovalni - delovni list -?) ocenijo in v razpravi komentirajo prestavitve.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sl-SI" sz="2000" dirty="0" smtClean="0"/>
              <a:t>Udeleženci izberejo primer, ki ga bodo v naslednji delavnici nadgradili in nat0 predstavili v plenarnem zaključku.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7861171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456" y="188640"/>
            <a:ext cx="8496300" cy="936104"/>
          </a:xfrm>
          <a:solidFill>
            <a:schemeClr val="accent3">
              <a:lumMod val="95000"/>
            </a:schemeClr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>Program usposabljanja šolskih PT-KP 17/3 - 2011</a:t>
            </a: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20898"/>
              </p:ext>
            </p:extLst>
          </p:nvPr>
        </p:nvGraphicFramePr>
        <p:xfrm>
          <a:off x="395536" y="1268760"/>
          <a:ext cx="8472147" cy="1041647"/>
        </p:xfrm>
        <a:graphic>
          <a:graphicData uri="http://schemas.openxmlformats.org/drawingml/2006/table">
            <a:tbl>
              <a:tblPr/>
              <a:tblGrid>
                <a:gridCol w="2094228"/>
                <a:gridCol w="4326484"/>
                <a:gridCol w="2051435"/>
              </a:tblGrid>
              <a:tr h="432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Čas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Vsebina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Izvajalci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9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12.45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13.45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DELAVNICA 2 (60 min)</a:t>
                      </a:r>
                      <a:endParaRPr lang="sl-SI" sz="2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PT-KP in 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SVETOVALCI</a:t>
                      </a:r>
                      <a:endParaRPr kumimoji="0" 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395534" y="2778394"/>
            <a:ext cx="4248473" cy="341632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Namen – cilji – potek DELAVNICE 2: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Šolski PT-KP (3-4?) vsak zase nadgradijo izbrani primer šolske ekskurzije (30 min).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Nato drug drugemu predstavijo svoje (ideje za) izboljšave (20 min)…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4797578" y="4717386"/>
            <a:ext cx="4032448" cy="1477328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sl-SI" b="1" dirty="0" smtClean="0"/>
              <a:t>Vloga in naloge svetovalcev: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err="1" smtClean="0"/>
              <a:t>moderiranje</a:t>
            </a:r>
            <a:r>
              <a:rPr lang="sl-SI" dirty="0" smtClean="0"/>
              <a:t> poteka delavnice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sodelovanje pri oblikovanju končne predstavitve (morda tudi zapis in izvedba končne predstavitve?)</a:t>
            </a:r>
            <a:endParaRPr lang="sl-SI" b="1" dirty="0" smtClean="0"/>
          </a:p>
        </p:txBody>
      </p:sp>
      <p:sp>
        <p:nvSpPr>
          <p:cNvPr id="7" name="PoljeZBesedilom 6"/>
          <p:cNvSpPr txBox="1"/>
          <p:nvPr/>
        </p:nvSpPr>
        <p:spPr>
          <a:xfrm>
            <a:off x="4797578" y="2778394"/>
            <a:ext cx="4035540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sl-SI" sz="2400" dirty="0" smtClean="0"/>
              <a:t>.. in </a:t>
            </a:r>
            <a:r>
              <a:rPr lang="sl-SI" sz="2400" dirty="0"/>
              <a:t>se odločijo, </a:t>
            </a:r>
            <a:r>
              <a:rPr lang="sl-SI" sz="2400" dirty="0" smtClean="0"/>
              <a:t>kaj bodo predstavili na plenarnem zaključku (kdo</a:t>
            </a:r>
            <a:r>
              <a:rPr lang="sl-SI" sz="2400" dirty="0"/>
              <a:t>, kako </a:t>
            </a:r>
            <a:r>
              <a:rPr lang="sl-SI" sz="2400" dirty="0" smtClean="0"/>
              <a:t>…) (10 min).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1624472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456" y="260648"/>
            <a:ext cx="8496300" cy="936104"/>
          </a:xfr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NAMEN: Priprava na usposabljanje šolskih PT-KP 17/3 - 2011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578365"/>
              </p:ext>
            </p:extLst>
          </p:nvPr>
        </p:nvGraphicFramePr>
        <p:xfrm>
          <a:off x="389540" y="2060848"/>
          <a:ext cx="8472147" cy="864048"/>
        </p:xfrm>
        <a:graphic>
          <a:graphicData uri="http://schemas.openxmlformats.org/drawingml/2006/table">
            <a:tbl>
              <a:tblPr/>
              <a:tblGrid>
                <a:gridCol w="2094228"/>
                <a:gridCol w="4320480"/>
                <a:gridCol w="205743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Čas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Vsebina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Izvajalci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10.00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10.45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DELAVNICA 1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Svetovalci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Naslov 1"/>
          <p:cNvSpPr txBox="1">
            <a:spLocks/>
          </p:cNvSpPr>
          <p:nvPr/>
        </p:nvSpPr>
        <p:spPr bwMode="auto">
          <a:xfrm>
            <a:off x="389540" y="1381204"/>
            <a:ext cx="8496300" cy="56768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PROGRAM</a:t>
            </a: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405769" y="3140968"/>
            <a:ext cx="8480071" cy="341632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Namen – cilji – potek DELAVNICE 1: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Svetovalci (trojice) drug drugemu predstavijo primere strokovne ekskurzije (15 min).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Svetovalci ocenijo primere, upoštevaje pri tem kriterije kakovosti  </a:t>
            </a:r>
            <a:r>
              <a:rPr lang="sl-SI" sz="2400" dirty="0" err="1" smtClean="0"/>
              <a:t>medpredmetne</a:t>
            </a:r>
            <a:r>
              <a:rPr lang="sl-SI" sz="2400" dirty="0" smtClean="0"/>
              <a:t> oz. </a:t>
            </a:r>
            <a:r>
              <a:rPr lang="sl-SI" sz="2400" dirty="0" err="1" smtClean="0"/>
              <a:t>kurikularne</a:t>
            </a:r>
            <a:r>
              <a:rPr lang="sl-SI" sz="2400" dirty="0" smtClean="0"/>
              <a:t> povezave in (15 min)…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Svetovalci dopolnijo (izdelajo lastne) kriterije za ocenjevanje kakovosti strokovne ekskurzije kot </a:t>
            </a:r>
            <a:r>
              <a:rPr lang="sl-SI" sz="2400" dirty="0" err="1" smtClean="0"/>
              <a:t>integrativne</a:t>
            </a:r>
            <a:r>
              <a:rPr lang="sl-SI" sz="2400" dirty="0" smtClean="0"/>
              <a:t>/</a:t>
            </a:r>
            <a:r>
              <a:rPr lang="sl-SI" sz="2400" dirty="0" err="1" smtClean="0"/>
              <a:t>kroskurikularne</a:t>
            </a:r>
            <a:r>
              <a:rPr lang="sl-SI" sz="2400" dirty="0" smtClean="0"/>
              <a:t> oblike dela (15 min).</a:t>
            </a:r>
          </a:p>
        </p:txBody>
      </p:sp>
    </p:spTree>
    <p:extLst>
      <p:ext uri="{BB962C8B-B14F-4D97-AF65-F5344CB8AC3E}">
        <p14:creationId xmlns:p14="http://schemas.microsoft.com/office/powerpoint/2010/main" val="40151659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456" y="260648"/>
            <a:ext cx="8496300" cy="936104"/>
          </a:xfr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NAMEN: Priprava na usposabljanje šolskih PT-KP 17/3 - 2011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801913"/>
              </p:ext>
            </p:extLst>
          </p:nvPr>
        </p:nvGraphicFramePr>
        <p:xfrm>
          <a:off x="389540" y="2060848"/>
          <a:ext cx="8472147" cy="864048"/>
        </p:xfrm>
        <a:graphic>
          <a:graphicData uri="http://schemas.openxmlformats.org/drawingml/2006/table">
            <a:tbl>
              <a:tblPr/>
              <a:tblGrid>
                <a:gridCol w="2094228"/>
                <a:gridCol w="4320480"/>
                <a:gridCol w="205743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Čas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Vsebina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Izvajalci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11.00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11.45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DELAVNICA 2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Svetovalci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Naslov 1"/>
          <p:cNvSpPr txBox="1">
            <a:spLocks/>
          </p:cNvSpPr>
          <p:nvPr/>
        </p:nvSpPr>
        <p:spPr bwMode="auto">
          <a:xfrm>
            <a:off x="389540" y="1381204"/>
            <a:ext cx="8496300" cy="56768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PROGRAM</a:t>
            </a: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405769" y="3140968"/>
            <a:ext cx="8480071" cy="267765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Namen – cilji – potek DELAVNICE 1: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Svetovalci (trojice) izberejo in nadgradijo primer strokovne ekskurzije tako, da (bolje) ustreza kriterijem (npr. </a:t>
            </a:r>
            <a:r>
              <a:rPr lang="sl-SI" sz="2400" dirty="0" err="1" smtClean="0"/>
              <a:t>integrativnost</a:t>
            </a:r>
            <a:r>
              <a:rPr lang="sl-SI" sz="2400" dirty="0" smtClean="0"/>
              <a:t>, </a:t>
            </a:r>
            <a:r>
              <a:rPr lang="sl-SI" sz="2400" dirty="0" err="1" smtClean="0"/>
              <a:t>kroskurikularnost</a:t>
            </a:r>
            <a:r>
              <a:rPr lang="sl-SI" sz="2400" dirty="0" smtClean="0"/>
              <a:t>, </a:t>
            </a:r>
            <a:r>
              <a:rPr lang="sl-SI" sz="2400" dirty="0" err="1" smtClean="0"/>
              <a:t>problemskost</a:t>
            </a:r>
            <a:r>
              <a:rPr lang="sl-SI" sz="2400" dirty="0" smtClean="0"/>
              <a:t>, projektni pristop, avtentičnost …) (30 min).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Svetovalci uredijo in zapišejo svoje zamisli in predloge za končno predstavitev (15 min).</a:t>
            </a:r>
          </a:p>
        </p:txBody>
      </p:sp>
    </p:spTree>
    <p:extLst>
      <p:ext uri="{BB962C8B-B14F-4D97-AF65-F5344CB8AC3E}">
        <p14:creationId xmlns:p14="http://schemas.microsoft.com/office/powerpoint/2010/main" val="251424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chemeClr val="accent6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Posodobitev </a:t>
            </a:r>
            <a:r>
              <a:rPr lang="sl-SI" dirty="0" err="1" smtClean="0">
                <a:solidFill>
                  <a:schemeClr val="bg1"/>
                </a:solidFill>
                <a:latin typeface="Arial Rounded MT Bold" pitchFamily="34" charset="0"/>
              </a:rPr>
              <a:t>kurikularnega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 procesa …</a:t>
            </a:r>
            <a:endParaRPr lang="sl-SI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219" name="Ograda vsebine 5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8218487" cy="1079500"/>
          </a:xfrm>
          <a:solidFill>
            <a:srgbClr val="CCFF99"/>
          </a:solidFill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sl-SI" sz="3200" b="1" dirty="0" smtClean="0">
                <a:cs typeface="Arial" pitchFamily="34" charset="0"/>
              </a:rPr>
              <a:t>Sodelovalno in timsko poučevanje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sl-SI" sz="3200" b="1" dirty="0" err="1" smtClean="0">
                <a:cs typeface="Arial" pitchFamily="34" charset="0"/>
              </a:rPr>
              <a:t>Kurikularne</a:t>
            </a:r>
            <a:r>
              <a:rPr lang="sl-SI" sz="3200" b="1" dirty="0" smtClean="0">
                <a:cs typeface="Arial" pitchFamily="34" charset="0"/>
              </a:rPr>
              <a:t> in </a:t>
            </a:r>
            <a:r>
              <a:rPr lang="sl-SI" sz="3200" b="1" dirty="0" err="1" smtClean="0">
                <a:cs typeface="Arial" pitchFamily="34" charset="0"/>
              </a:rPr>
              <a:t>medpredmetne</a:t>
            </a:r>
            <a:r>
              <a:rPr lang="sl-SI" sz="3200" b="1" dirty="0" smtClean="0">
                <a:cs typeface="Arial" pitchFamily="34" charset="0"/>
              </a:rPr>
              <a:t> povezave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68313" y="2520950"/>
          <a:ext cx="8243887" cy="155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928"/>
                <a:gridCol w="5642147"/>
                <a:gridCol w="1259812"/>
              </a:tblGrid>
              <a:tr h="1554163">
                <a:tc>
                  <a:txBody>
                    <a:bodyPr/>
                    <a:lstStyle/>
                    <a:p>
                      <a:pPr marL="457200" indent="-457200" eaLnBrk="1" hangingPunct="1">
                        <a:buFont typeface="Wingdings" pitchFamily="2" charset="2"/>
                        <a:buChar char="Ø"/>
                      </a:pPr>
                      <a:endParaRPr lang="sl-SI" sz="1800" dirty="0"/>
                    </a:p>
                  </a:txBody>
                  <a:tcPr marL="91431" marR="91431" marT="45702" marB="45702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71600" lvl="2" indent="-457200" eaLnBrk="1" hangingPunct="1">
                        <a:buFont typeface="Wingdings 3" pitchFamily="18" charset="2"/>
                        <a:buChar char=""/>
                      </a:pPr>
                      <a:r>
                        <a:rPr lang="sl-SI" sz="3200" b="1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Pomen v kontekstu (projekta)</a:t>
                      </a:r>
                    </a:p>
                    <a:p>
                      <a:pPr marL="1371600" lvl="2" indent="-457200" eaLnBrk="1" hangingPunct="1">
                        <a:buFont typeface="Wingdings 3" pitchFamily="18" charset="2"/>
                        <a:buChar char=""/>
                      </a:pPr>
                      <a:r>
                        <a:rPr lang="sl-SI" sz="3200" b="1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Znanke/neznanke</a:t>
                      </a:r>
                      <a:endParaRPr lang="sl-SI" sz="32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1431" marR="91431" marT="45702" marB="45702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buFont typeface="Wingdings 3" pitchFamily="18" charset="2"/>
                        <a:buNone/>
                      </a:pPr>
                      <a:r>
                        <a:rPr lang="sl-SI" sz="9600" dirty="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marL="91431" marR="91431" marT="45702" marB="45702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228" name="Picture 3" descr="C:\Users\KPavlic\Documents\SLIKE\GRAFIKA\Puzzle\puzzled in 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36838"/>
            <a:ext cx="1944687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961081"/>
              </p:ext>
            </p:extLst>
          </p:nvPr>
        </p:nvGraphicFramePr>
        <p:xfrm>
          <a:off x="468313" y="4365625"/>
          <a:ext cx="8243887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40"/>
                <a:gridCol w="4499847"/>
              </a:tblGrid>
              <a:tr h="1295400">
                <a:tc>
                  <a:txBody>
                    <a:bodyPr/>
                    <a:lstStyle/>
                    <a:p>
                      <a:pPr marL="514350" indent="-514350" eaLnBrk="1" hangingPunct="1">
                        <a:buFont typeface="+mj-lt"/>
                        <a:buAutoNum type="arabicPeriod"/>
                        <a:defRPr/>
                      </a:pPr>
                      <a:r>
                        <a:rPr lang="sl-SI" sz="3200" b="1" u="sng" dirty="0" smtClean="0">
                          <a:solidFill>
                            <a:schemeClr val="accent6"/>
                          </a:solidFill>
                          <a:latin typeface="+mj-lt"/>
                          <a:cs typeface="Arial" pitchFamily="34" charset="0"/>
                        </a:rPr>
                        <a:t>sodelovalno</a:t>
                      </a:r>
                      <a:r>
                        <a:rPr lang="sl-SI" sz="3200" b="1" u="none" dirty="0" smtClean="0">
                          <a:solidFill>
                            <a:schemeClr val="accent6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sl-SI" sz="3200" b="1" dirty="0" smtClean="0">
                          <a:solidFill>
                            <a:schemeClr val="accent6"/>
                          </a:solidFill>
                          <a:latin typeface="+mj-lt"/>
                          <a:cs typeface="Arial" pitchFamily="34" charset="0"/>
                        </a:rPr>
                        <a:t>?</a:t>
                      </a:r>
                    </a:p>
                    <a:p>
                      <a:pPr marL="514350" indent="-514350" eaLnBrk="1" hangingPunct="1">
                        <a:buFont typeface="+mj-lt"/>
                        <a:buAutoNum type="arabicPeriod"/>
                        <a:defRPr/>
                      </a:pPr>
                      <a:r>
                        <a:rPr lang="sl-SI" sz="3200" b="1" u="sng" dirty="0" smtClean="0">
                          <a:solidFill>
                            <a:schemeClr val="accent6"/>
                          </a:solidFill>
                          <a:latin typeface="+mj-lt"/>
                          <a:cs typeface="Arial" pitchFamily="34" charset="0"/>
                        </a:rPr>
                        <a:t>timsko</a:t>
                      </a:r>
                      <a:r>
                        <a:rPr lang="sl-SI" sz="3200" b="1" u="none" dirty="0" smtClean="0">
                          <a:solidFill>
                            <a:schemeClr val="accent6"/>
                          </a:solidFill>
                          <a:latin typeface="+mj-lt"/>
                          <a:cs typeface="Arial" pitchFamily="34" charset="0"/>
                        </a:rPr>
                        <a:t> ?</a:t>
                      </a:r>
                    </a:p>
                  </a:txBody>
                  <a:tcPr marL="91431" marR="91431" marT="45694" marB="45694"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eaLnBrk="1" hangingPunct="1">
                        <a:buFont typeface="+mj-lt"/>
                        <a:buAutoNum type="arabicPeriod" startAt="3"/>
                        <a:defRPr/>
                      </a:pPr>
                      <a:r>
                        <a:rPr lang="sl-SI" sz="3200" b="1" u="sng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kurikularne</a:t>
                      </a:r>
                      <a:r>
                        <a:rPr lang="sl-SI" sz="32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?</a:t>
                      </a:r>
                    </a:p>
                    <a:p>
                      <a:pPr marL="514350" indent="-514350" eaLnBrk="1" hangingPunct="1">
                        <a:buFont typeface="+mj-lt"/>
                        <a:buAutoNum type="arabicPeriod" startAt="3"/>
                        <a:defRPr/>
                      </a:pPr>
                      <a:r>
                        <a:rPr lang="sl-SI" sz="3200" b="1" u="sng" kern="120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medpredmetne</a:t>
                      </a:r>
                      <a:r>
                        <a:rPr lang="sl-SI" sz="32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?</a:t>
                      </a:r>
                    </a:p>
                  </a:txBody>
                  <a:tcPr marL="91431" marR="91431" marT="45694" marB="4569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9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02-09_Sodelovati_PKP-Psihologi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11-02-09_Sodelovati_PKP-Psihologi</Template>
  <TotalTime>178</TotalTime>
  <Words>2177</Words>
  <Application>Microsoft Office PowerPoint</Application>
  <PresentationFormat>Diaprojekcija na zaslonu (4:3)</PresentationFormat>
  <Paragraphs>421</Paragraphs>
  <Slides>30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30</vt:i4>
      </vt:variant>
    </vt:vector>
  </HeadingPairs>
  <TitlesOfParts>
    <vt:vector size="31" baseType="lpstr">
      <vt:lpstr>11-02-09_Sodelovati_PKP-Psihologi</vt:lpstr>
      <vt:lpstr> Projekt POSODOBITEV KURIKULARNEGA PROCESA  NA OSNOVNIH ŠOLAH IN GIMNAZIJAH </vt:lpstr>
      <vt:lpstr> NAMEN: Priprava na usposabljanje šolskih PT-KP 17/3 - 2011 </vt:lpstr>
      <vt:lpstr> Program usposabljanja šolskih PT-KP 17/3 - 2011 </vt:lpstr>
      <vt:lpstr> Program usposabljanja šolskih PT-KP 17/3 - 2011 </vt:lpstr>
      <vt:lpstr> Program usposabljanja šolskih PT-KP 17/3 - 2011 </vt:lpstr>
      <vt:lpstr> Program usposabljanja šolskih PT-KP 17/3 - 2011 </vt:lpstr>
      <vt:lpstr> NAMEN: Priprava na usposabljanje šolskih PT-KP 17/3 - 2011 </vt:lpstr>
      <vt:lpstr> NAMEN: Priprava na usposabljanje šolskih PT-KP 17/3 - 2011 </vt:lpstr>
      <vt:lpstr>Posodobitev kurikularnega procesa …</vt:lpstr>
      <vt:lpstr>Soodvisna povezanost – pozitivna soodvisnost</vt:lpstr>
      <vt:lpstr>SITO SMISELNOSTI</vt:lpstr>
      <vt:lpstr>kurikularne povezave</vt:lpstr>
      <vt:lpstr>PowerPointova predstavitev</vt:lpstr>
      <vt:lpstr>SODELOVANJE? Zakaj in čemu?</vt:lpstr>
      <vt:lpstr>PowerPointova predstavitev</vt:lpstr>
      <vt:lpstr>Uspešnost TIMSKEGA POUČEVANJA  je odvisna od kakovosti sodelovanja, ključno pa je SKUPNO NAČRTOVANJE.</vt:lpstr>
      <vt:lpstr>             TIMSKO POUČEVANJE</vt:lpstr>
      <vt:lpstr>             TIMSKO POUČEVANJE</vt:lpstr>
      <vt:lpstr>PowerPointova predstavitev</vt:lpstr>
      <vt:lpstr>CILJI INTERAKTIVNEGA  TIMSKEGA POUČEVANJA</vt:lpstr>
      <vt:lpstr>SISTEM KURIKULARNIH POVEZAV</vt:lpstr>
      <vt:lpstr>SPREJETI:  VERJETI ALI RAZUMETI?</vt:lpstr>
      <vt:lpstr>SITO SMISELNOSTI</vt:lpstr>
      <vt:lpstr>SITO SMISELNOSTI KAKOVOST KURIKULARNIH POVEZAV:  Bistvene  vs.  naključne (dobre) lastnosti</vt:lpstr>
      <vt:lpstr>PowerPointova predstavitev</vt:lpstr>
      <vt:lpstr>Izvedbeni vidiki kurikularnih povezav: VLOGA POSAMEZNIH PREDMETOV V KP</vt:lpstr>
      <vt:lpstr>PowerPointova predstavitev</vt:lpstr>
      <vt:lpstr>INTEGRATIVNI KONTINUUM</vt:lpstr>
      <vt:lpstr>Ustreznost kurikularnih povezav</vt:lpstr>
      <vt:lpstr>Kurikularne prioritete – prirejeno po Wigginsu 1998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Projekt POSODOBITEV KURIKULARNEGA PROCESA  NA OSNOVNIH ŠOLAH IN GIMNAZIJAH </dc:title>
  <dc:creator>KPavlic</dc:creator>
  <cp:lastModifiedBy>KPavlic</cp:lastModifiedBy>
  <cp:revision>26</cp:revision>
  <cp:lastPrinted>2010-11-25T07:54:39Z</cp:lastPrinted>
  <dcterms:created xsi:type="dcterms:W3CDTF">2011-02-11T03:45:47Z</dcterms:created>
  <dcterms:modified xsi:type="dcterms:W3CDTF">2011-02-11T06:44:13Z</dcterms:modified>
</cp:coreProperties>
</file>